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79" r:id="rId14"/>
    <p:sldId id="280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1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airman.csrcioa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F4DC3-21B0-0464-9A33-166D1351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6599" y="-63235"/>
            <a:ext cx="1678801" cy="21946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F7DC60-B176-C5BC-E1B8-679F48880852}"/>
              </a:ext>
            </a:extLst>
          </p:cNvPr>
          <p:cNvSpPr txBox="1">
            <a:spLocks/>
          </p:cNvSpPr>
          <p:nvPr/>
        </p:nvSpPr>
        <p:spPr>
          <a:xfrm>
            <a:off x="472439" y="4314379"/>
            <a:ext cx="11247120" cy="214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Presidential Theme</a:t>
            </a:r>
          </a:p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"Old is Gold : 360° Care for the Elderly”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Ensuring Mobility, Dignity, and Longevity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487666-0D26-84EA-D9A8-32127DD03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" y="2174055"/>
            <a:ext cx="11247120" cy="1739347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Ioa Bone &amp; Joint week 2025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8F485F46-EFFE-A714-EC1E-4ED9381A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" y="3826110"/>
            <a:ext cx="11506200" cy="457200"/>
          </a:xfrm>
        </p:spPr>
        <p:txBody>
          <a:bodyPr>
            <a:noAutofit/>
          </a:bodyPr>
          <a:lstStyle/>
          <a:p>
            <a:r>
              <a:rPr lang="en-IN" sz="3600" dirty="0">
                <a:latin typeface="Berlin Sans FB" panose="020E0602020502020306" pitchFamily="34" charset="0"/>
              </a:rPr>
              <a:t>3</a:t>
            </a:r>
            <a:r>
              <a:rPr lang="en-IN" sz="3600" baseline="30000" dirty="0">
                <a:latin typeface="Berlin Sans FB" panose="020E0602020502020306" pitchFamily="34" charset="0"/>
              </a:rPr>
              <a:t>rd</a:t>
            </a:r>
            <a:r>
              <a:rPr lang="en-IN" sz="3600" dirty="0">
                <a:latin typeface="Berlin Sans FB" panose="020E0602020502020306" pitchFamily="34" charset="0"/>
              </a:rPr>
              <a:t> to 10</a:t>
            </a:r>
            <a:r>
              <a:rPr lang="en-IN" sz="3600" baseline="30000" dirty="0">
                <a:latin typeface="Berlin Sans FB" panose="020E0602020502020306" pitchFamily="34" charset="0"/>
              </a:rPr>
              <a:t>th</a:t>
            </a:r>
            <a:r>
              <a:rPr lang="en-IN" sz="3600" dirty="0">
                <a:latin typeface="Berlin Sans FB" panose="020E0602020502020306" pitchFamily="34" charset="0"/>
              </a:rPr>
              <a:t> August 2025</a:t>
            </a:r>
          </a:p>
        </p:txBody>
      </p:sp>
    </p:spTree>
    <p:extLst>
      <p:ext uri="{BB962C8B-B14F-4D97-AF65-F5344CB8AC3E}">
        <p14:creationId xmlns:p14="http://schemas.microsoft.com/office/powerpoint/2010/main" val="110758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D3F8-F3CF-6F3F-5D6B-2B215FAD4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586F-1F16-9018-9F34-7A7885FF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63087"/>
            <a:ext cx="10422223" cy="488411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Special Prize</a:t>
            </a: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three Best Innovation/Research Papers on Elderly Care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Media Coverage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Engagement with Government </a:t>
            </a:r>
            <a:endParaRPr lang="en-IN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White Paper on improving Orthopaedic Health of Indian Elderly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osteoporosis Screening after 60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1C33DD-B6AE-A0EE-D115-3110C015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26B73-31BD-1D16-89A9-2153951796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9221-E059-ACBF-11AE-480B70A8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498FEA-F8D2-85BF-7BE7-8D68C345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4635F-84FF-B89B-3583-14D9BF67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55A84B-F225-F2F2-5646-D2FA69A4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2280544"/>
            <a:ext cx="8417859" cy="4090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I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 Care for the Elderly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&amp; Electronic Media - Hold press conference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&amp; Electronic Media - Make them strategic partner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- Facebook, WhatsApp, Instagram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Banners /Posters /Pamphlets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– art competitions /Quiz</a:t>
            </a:r>
          </a:p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(Content would be provided by IOA &amp; can also be prepared by the State, the same can be translated into local language)</a:t>
            </a:r>
          </a:p>
        </p:txBody>
      </p:sp>
    </p:spTree>
    <p:extLst>
      <p:ext uri="{BB962C8B-B14F-4D97-AF65-F5344CB8AC3E}">
        <p14:creationId xmlns:p14="http://schemas.microsoft.com/office/powerpoint/2010/main" val="256638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DCA52-7AB3-641E-1B9A-0572138A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13F3E4-9354-B21A-D6A6-93C7F65B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B2F74-D090-4DE2-B945-26B20ECB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125592-85C8-D94B-DCBF-0D87E45DD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72086"/>
              </p:ext>
            </p:extLst>
          </p:nvPr>
        </p:nvGraphicFramePr>
        <p:xfrm>
          <a:off x="2453767" y="2804496"/>
          <a:ext cx="7282383" cy="315413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270171">
                  <a:extLst>
                    <a:ext uri="{9D8B030D-6E8A-4147-A177-3AD203B41FA5}">
                      <a16:colId xmlns:a16="http://schemas.microsoft.com/office/drawing/2014/main" val="164769726"/>
                    </a:ext>
                  </a:extLst>
                </a:gridCol>
                <a:gridCol w="1012212">
                  <a:extLst>
                    <a:ext uri="{9D8B030D-6E8A-4147-A177-3AD203B41FA5}">
                      <a16:colId xmlns:a16="http://schemas.microsoft.com/office/drawing/2014/main" val="2895269919"/>
                    </a:ext>
                  </a:extLst>
                </a:gridCol>
              </a:tblGrid>
              <a:tr h="736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and Joint Day Activities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085845"/>
                  </a:ext>
                </a:extLst>
              </a:tr>
              <a:tr h="47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Based Activity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30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5410289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Activity / Public Awareness Activity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7913703"/>
                  </a:ext>
                </a:extLst>
              </a:tr>
              <a:tr h="47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Coverage – Print / Electronic / Social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0260087"/>
                  </a:ext>
                </a:extLst>
              </a:tr>
              <a:tr h="861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other unique program related to the Theme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48993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1064859-B761-FCBB-83A8-FD8025B4604F}"/>
              </a:ext>
            </a:extLst>
          </p:cNvPr>
          <p:cNvSpPr txBox="1">
            <a:spLocks/>
          </p:cNvSpPr>
          <p:nvPr/>
        </p:nvSpPr>
        <p:spPr>
          <a:xfrm>
            <a:off x="1202919" y="2224197"/>
            <a:ext cx="9784080" cy="58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Chapter Award</a:t>
            </a:r>
            <a:endParaRPr lang="en-IN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7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828F3-037F-FD54-0B02-1F27EACC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C8A805-91B5-4B28-AB9A-2CF44DA2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06" y="285845"/>
            <a:ext cx="3666565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59366-BF27-21DF-D17E-7FC81A214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DE6BF3-1B11-6425-3DF1-7F413898A7CC}"/>
              </a:ext>
            </a:extLst>
          </p:cNvPr>
          <p:cNvSpPr txBox="1">
            <a:spLocks/>
          </p:cNvSpPr>
          <p:nvPr/>
        </p:nvSpPr>
        <p:spPr>
          <a:xfrm>
            <a:off x="6976782" y="3428999"/>
            <a:ext cx="5204011" cy="138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Chapter Award Marking criteria</a:t>
            </a:r>
            <a:endParaRPr lang="en-IN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CDCB46-7B6A-8C71-5F36-9FA1CD3F9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18143"/>
              </p:ext>
            </p:extLst>
          </p:nvPr>
        </p:nvGraphicFramePr>
        <p:xfrm>
          <a:off x="1268963" y="363375"/>
          <a:ext cx="5746376" cy="613124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97135">
                  <a:extLst>
                    <a:ext uri="{9D8B030D-6E8A-4147-A177-3AD203B41FA5}">
                      <a16:colId xmlns:a16="http://schemas.microsoft.com/office/drawing/2014/main" val="2378353583"/>
                    </a:ext>
                  </a:extLst>
                </a:gridCol>
                <a:gridCol w="2390713">
                  <a:extLst>
                    <a:ext uri="{9D8B030D-6E8A-4147-A177-3AD203B41FA5}">
                      <a16:colId xmlns:a16="http://schemas.microsoft.com/office/drawing/2014/main" val="3973895096"/>
                    </a:ext>
                  </a:extLst>
                </a:gridCol>
                <a:gridCol w="1230325">
                  <a:extLst>
                    <a:ext uri="{9D8B030D-6E8A-4147-A177-3AD203B41FA5}">
                      <a16:colId xmlns:a16="http://schemas.microsoft.com/office/drawing/2014/main" val="2806204687"/>
                    </a:ext>
                  </a:extLst>
                </a:gridCol>
                <a:gridCol w="881944">
                  <a:extLst>
                    <a:ext uri="{9D8B030D-6E8A-4147-A177-3AD203B41FA5}">
                      <a16:colId xmlns:a16="http://schemas.microsoft.com/office/drawing/2014/main" val="3514307202"/>
                    </a:ext>
                  </a:extLst>
                </a:gridCol>
                <a:gridCol w="746259">
                  <a:extLst>
                    <a:ext uri="{9D8B030D-6E8A-4147-A177-3AD203B41FA5}">
                      <a16:colId xmlns:a16="http://schemas.microsoft.com/office/drawing/2014/main" val="3537882997"/>
                    </a:ext>
                  </a:extLst>
                </a:gridCol>
              </a:tblGrid>
              <a:tr h="341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Theme Based Activity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Marks- 25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Marks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8568741"/>
                  </a:ext>
                </a:extLst>
              </a:tr>
              <a:tr h="19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IOA Elderly Clinic in OPD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Mark per Clinic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2681341884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840264034"/>
                  </a:ext>
                </a:extLst>
              </a:tr>
              <a:tr h="341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 Marks for Theme Based Activity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Marks - 5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981196298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2.A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Old Age Home Visits 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Marks /Visit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880642936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2.B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Geriatric Fractures CME 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Marks /CME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552547421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Camps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Marks /Camp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871098644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754883089"/>
                  </a:ext>
                </a:extLst>
              </a:tr>
              <a:tr h="348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 Social / Public Awareness Activity apart from Elderly Care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Marks for each activity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Marks - 5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656093254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3.A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 on Fall Prevention 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 / Lecture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370686557"/>
                  </a:ext>
                </a:extLst>
              </a:tr>
              <a:tr h="468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3.B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Training Only (with more than 50 participants in session)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 / Session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4014174564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294114955"/>
                  </a:ext>
                </a:extLst>
              </a:tr>
              <a:tr h="341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coverage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Marks - 10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871959652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4.A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Media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Marks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2290821235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4.B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Media (Local Language)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1Mark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705396551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4.B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Media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462559368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Channel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Marks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79386550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Channel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Marks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1707667667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4.C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Media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472242599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Mark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1411621773"/>
                  </a:ext>
                </a:extLst>
              </a:tr>
              <a:tr h="19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Mark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1260766056"/>
                  </a:ext>
                </a:extLst>
              </a:tr>
              <a:tr h="18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Mark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472479390"/>
                  </a:ext>
                </a:extLst>
              </a:tr>
              <a:tr h="19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2345092592"/>
                  </a:ext>
                </a:extLst>
              </a:tr>
              <a:tr h="466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other unique activity related to theme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Marks for each unique activity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Marks - 5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483731299"/>
                  </a:ext>
                </a:extLst>
              </a:tr>
              <a:tr h="19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3372847346"/>
                  </a:ext>
                </a:extLst>
              </a:tr>
              <a:tr h="19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MARKS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IN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/>
                </a:tc>
                <a:extLst>
                  <a:ext uri="{0D108BD9-81ED-4DB2-BD59-A6C34878D82A}">
                    <a16:rowId xmlns:a16="http://schemas.microsoft.com/office/drawing/2014/main" val="24914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3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F000-AB1E-01AA-A0B6-C9C32D6E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4A5600-9CC6-AB24-9EFE-B461C34B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41F5A-5332-FFB6-7BAC-9EC2F05267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F0567EE-49EF-5ACA-DA41-A6F0C8D7F37F}"/>
              </a:ext>
            </a:extLst>
          </p:cNvPr>
          <p:cNvSpPr txBox="1">
            <a:spLocks/>
          </p:cNvSpPr>
          <p:nvPr/>
        </p:nvSpPr>
        <p:spPr>
          <a:xfrm>
            <a:off x="1202919" y="1866311"/>
            <a:ext cx="9784080" cy="58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Chapter Award SCORING</a:t>
            </a:r>
            <a:endParaRPr lang="en-IN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B44E0-C59F-D684-528B-F2A763B0B34D}"/>
              </a:ext>
            </a:extLst>
          </p:cNvPr>
          <p:cNvSpPr txBox="1"/>
          <p:nvPr/>
        </p:nvSpPr>
        <p:spPr>
          <a:xfrm>
            <a:off x="895429" y="2519985"/>
            <a:ext cx="10399059" cy="373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Instructions: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State Secretaries are requested to submit the completed Bone and Joint Week Scoring Sheet.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Please send proof of all activities as attachments marked as 1A., 2.A, or 3.A and so on in PDF format along with the Scoring Sheet.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documents to be mailed to </a:t>
            </a:r>
            <a:r>
              <a:rPr lang="en-IN" sz="1800" b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  <a:hlinkClick r:id="rId4"/>
              </a:rPr>
              <a:t>chairman.csrcioa@gmail.com</a:t>
            </a: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Date </a:t>
            </a:r>
            <a:r>
              <a:rPr lang="en-IN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send the completed Scoring Sheet </a:t>
            </a:r>
            <a:r>
              <a:rPr lang="en-I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September 2025</a:t>
            </a:r>
            <a:r>
              <a:rPr lang="en-IN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NOTE: IN CASE OF TIE</a:t>
            </a:r>
            <a:r>
              <a:rPr lang="en-IN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the following criteria would be adopted: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n-IN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If number of clinics started is more than 2.5% of the State IOA Members Membership Strength the state will get 25 marks.</a:t>
            </a:r>
            <a:endParaRPr lang="en-IN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n-IN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If less than 2.5% then the marks would be adjusted accordingly.</a:t>
            </a:r>
            <a:endParaRPr lang="en-IN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</a:t>
            </a:r>
            <a:r>
              <a:rPr lang="en-IN" sz="1800" b="1" kern="1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IOA Elderly Care Clinic </a:t>
            </a: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information to be uploaded via the </a:t>
            </a:r>
            <a:r>
              <a:rPr lang="en-IN" sz="1800" b="1" kern="1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Google Form </a:t>
            </a: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by the members.  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same to be complied and corroborated in the Scoring Sheet. 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9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EAA0-D1A3-2CD7-26F6-B12C0ADA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150087-8E33-4AFF-11CC-4AEDC9FC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B76CF-A8F2-C3A3-F2B3-64D2C8B401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98A42-3B37-8B5D-A3DB-8362446C4DAD}"/>
              </a:ext>
            </a:extLst>
          </p:cNvPr>
          <p:cNvSpPr txBox="1">
            <a:spLocks/>
          </p:cNvSpPr>
          <p:nvPr/>
        </p:nvSpPr>
        <p:spPr>
          <a:xfrm>
            <a:off x="1202919" y="1866311"/>
            <a:ext cx="9784080" cy="58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Chapter Award</a:t>
            </a:r>
            <a:endParaRPr lang="en-IN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B92A3D-0D9A-133E-AA03-45D87F8C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39" y="2677530"/>
            <a:ext cx="8672896" cy="377078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Appreciation Certificate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for each category: Small, Medium and Large State Chapters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6 Appreciation Certificates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First - 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Appreciation Certificate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-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Appreciation Certificate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58BAF-1884-945F-32A3-CD1D0C17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9E02-CA52-6C32-E764-8133E69F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12" y="2788024"/>
            <a:ext cx="10801499" cy="3337324"/>
          </a:xfrm>
        </p:spPr>
        <p:txBody>
          <a:bodyPr>
            <a:noAutofit/>
          </a:bodyPr>
          <a:lstStyle/>
          <a:p>
            <a:pPr>
              <a:buClr>
                <a:srgbClr val="FF9900"/>
              </a:buClr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1: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Jharkhand, North Eastern States, Orissa, West Bengal</a:t>
            </a:r>
          </a:p>
          <a:p>
            <a:pPr>
              <a:buClr>
                <a:srgbClr val="FF9900"/>
              </a:buClr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2: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Andhra Pradesh, Goa, Gujarat, Maharashtra, Telangana</a:t>
            </a:r>
          </a:p>
          <a:p>
            <a:pPr>
              <a:buClr>
                <a:srgbClr val="FF9900"/>
              </a:buClr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3: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Delhi, HP, J&amp;K, Punjab, Rajasthan, Uttarakhand</a:t>
            </a:r>
          </a:p>
          <a:p>
            <a:pPr>
              <a:buClr>
                <a:srgbClr val="FF9900"/>
              </a:buClr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4:</a:t>
            </a:r>
            <a:r>
              <a:rPr lang="en-IN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Bihar, Chhattisgarh, Madhya Pradesh, Uttar Pradesh</a:t>
            </a:r>
          </a:p>
          <a:p>
            <a:pPr>
              <a:buClr>
                <a:srgbClr val="FF9900"/>
              </a:buClr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5: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Karnataka, Kerala, Puducherry, Tamil Nadu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354634-AD87-FD09-BFCB-DEEAEE8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IOA Zones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B478E-9649-A743-9ADD-37FB9DD1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BF17-0E7C-C6B5-4802-C6B804F3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9CC9-91E4-642A-2B14-C0A32605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08" y="2003050"/>
            <a:ext cx="10801499" cy="646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1: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Jharkhand, North Eastern States, Orissa, West Bengal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758392-0DC1-670B-7BE9-0C4BD212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32BCA-455F-691E-8D71-D173CD79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DB502-2BEB-2571-4D41-5BA52DDC70F4}"/>
              </a:ext>
            </a:extLst>
          </p:cNvPr>
          <p:cNvSpPr txBox="1"/>
          <p:nvPr/>
        </p:nvSpPr>
        <p:spPr>
          <a:xfrm>
            <a:off x="4970221" y="5926838"/>
            <a:ext cx="224947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Gaur Gautam Kar</a:t>
            </a: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9830033580</a:t>
            </a:r>
            <a:endParaRPr lang="en-IN" sz="1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DB232-157A-06F4-5CCC-36AA5CB3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65" b="13935"/>
          <a:stretch>
            <a:fillRect/>
          </a:stretch>
        </p:blipFill>
        <p:spPr>
          <a:xfrm>
            <a:off x="5012978" y="2860151"/>
            <a:ext cx="2163960" cy="306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67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21CEC-F00B-04C0-72A4-56C915EC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0325-642B-3986-9F8E-E2E38E5F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08" y="2019810"/>
            <a:ext cx="10801499" cy="1030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2:</a:t>
            </a:r>
            <a:r>
              <a:rPr lang="en-IN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Andhra Pradesh, Goa, Gujarat, Maharashtra, Telangana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89E45F-7BEC-9C0A-0B0C-C1FF2BAE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69709-70AE-B6C3-5993-9ADCA811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39B01-A93D-2CAA-4BF0-A3D3BAD59E6F}"/>
              </a:ext>
            </a:extLst>
          </p:cNvPr>
          <p:cNvSpPr txBox="1"/>
          <p:nvPr/>
        </p:nvSpPr>
        <p:spPr>
          <a:xfrm>
            <a:off x="4769853" y="5926838"/>
            <a:ext cx="2650208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Abhijeet </a:t>
            </a:r>
            <a:r>
              <a:rPr lang="en-US" sz="1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Wahegaonkar</a:t>
            </a:r>
            <a:endParaRPr lang="en-US" sz="1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7774034263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B4FE3-B424-2D24-B1A4-CA170D25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02" r="16355" b="21224"/>
          <a:stretch>
            <a:fillRect/>
          </a:stretch>
        </p:blipFill>
        <p:spPr>
          <a:xfrm>
            <a:off x="5069456" y="2904214"/>
            <a:ext cx="2051005" cy="292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55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FDB15-CC8C-520C-8B55-2D765B0B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A2BF-F0B4-06B4-C836-5EF6A3A81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08" y="1943024"/>
            <a:ext cx="10801499" cy="1030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3:</a:t>
            </a:r>
            <a:r>
              <a:rPr lang="en-IN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Delhi, Himachal Pradesh, Jammu &amp; Kashmir, Punjab, Rajasthan, Uttarakhand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29F0D3-345A-B99B-4DF2-283046BD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7D5EE-F02C-9959-811F-4E63E7A1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E19A7-FB5E-9D0E-479C-F59D7E53C07B}"/>
              </a:ext>
            </a:extLst>
          </p:cNvPr>
          <p:cNvSpPr txBox="1"/>
          <p:nvPr/>
        </p:nvSpPr>
        <p:spPr>
          <a:xfrm>
            <a:off x="5081169" y="6121404"/>
            <a:ext cx="202757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Puneet Agrawal</a:t>
            </a: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9837155465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8CC6F-1223-40F7-6500-E7A35BC5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85" r="15305" b="6542"/>
          <a:stretch>
            <a:fillRect/>
          </a:stretch>
        </p:blipFill>
        <p:spPr>
          <a:xfrm>
            <a:off x="5081169" y="3124053"/>
            <a:ext cx="2027580" cy="284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37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B586-62C2-C1DA-0321-B3CC09E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IOA CSRC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0CDC6-F7C8-3D72-24E0-A1FB348BF49E}"/>
              </a:ext>
            </a:extLst>
          </p:cNvPr>
          <p:cNvSpPr txBox="1"/>
          <p:nvPr/>
        </p:nvSpPr>
        <p:spPr>
          <a:xfrm>
            <a:off x="1070619" y="3633438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Anup Agrawal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IOA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E5C76-96B6-80F5-F852-04015F7F8643}"/>
              </a:ext>
            </a:extLst>
          </p:cNvPr>
          <p:cNvSpPr txBox="1"/>
          <p:nvPr/>
        </p:nvSpPr>
        <p:spPr>
          <a:xfrm>
            <a:off x="3662377" y="3651105"/>
            <a:ext cx="178115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Ajit Shinde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IOA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6BB9D-2FDC-D64C-6D28-0712F5A18A28}"/>
              </a:ext>
            </a:extLst>
          </p:cNvPr>
          <p:cNvSpPr txBox="1"/>
          <p:nvPr/>
        </p:nvSpPr>
        <p:spPr>
          <a:xfrm>
            <a:off x="6254134" y="3657115"/>
            <a:ext cx="193253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Navin Thakkar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Elect IOA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71391-ED7C-6DB3-3393-88644275F689}"/>
              </a:ext>
            </a:extLst>
          </p:cNvPr>
          <p:cNvSpPr txBox="1"/>
          <p:nvPr/>
        </p:nvSpPr>
        <p:spPr>
          <a:xfrm>
            <a:off x="8997276" y="3627459"/>
            <a:ext cx="217560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Rajeev Raman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General  IOA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6488-887C-BF7D-54A4-CB21371D0ED4}"/>
              </a:ext>
            </a:extLst>
          </p:cNvPr>
          <p:cNvSpPr txBox="1"/>
          <p:nvPr/>
        </p:nvSpPr>
        <p:spPr>
          <a:xfrm>
            <a:off x="267518" y="6041935"/>
            <a:ext cx="1906660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Bharath Raju G.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E7BDB-BA85-D9D6-97DE-22CC765F2ECD}"/>
              </a:ext>
            </a:extLst>
          </p:cNvPr>
          <p:cNvSpPr txBox="1"/>
          <p:nvPr/>
        </p:nvSpPr>
        <p:spPr>
          <a:xfrm>
            <a:off x="2545655" y="6050900"/>
            <a:ext cx="2364974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Abhijeet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Wahegaokar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CSRC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3C90D-EDC7-7CDB-941D-87F1F7BEA0E9}"/>
              </a:ext>
            </a:extLst>
          </p:cNvPr>
          <p:cNvSpPr txBox="1"/>
          <p:nvPr/>
        </p:nvSpPr>
        <p:spPr>
          <a:xfrm>
            <a:off x="5282106" y="6050900"/>
            <a:ext cx="2022607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Gaur Gautam Kar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A6DDD9-F121-4B04-CD7D-D190DA4AEC51}"/>
              </a:ext>
            </a:extLst>
          </p:cNvPr>
          <p:cNvSpPr txBox="1"/>
          <p:nvPr/>
        </p:nvSpPr>
        <p:spPr>
          <a:xfrm>
            <a:off x="7676190" y="6050900"/>
            <a:ext cx="1857057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Puneet Agrawal CSRC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F34D3-6D08-5310-89CA-76CF5ACD0EC7}"/>
              </a:ext>
            </a:extLst>
          </p:cNvPr>
          <p:cNvSpPr txBox="1"/>
          <p:nvPr/>
        </p:nvSpPr>
        <p:spPr>
          <a:xfrm>
            <a:off x="9904724" y="6041935"/>
            <a:ext cx="2098649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Rajveer S.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Bajoria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B790E2-873B-299F-305D-64850F28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4FA32-4792-4B74-47F8-B1EC2D03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14" r="8983" b="20788"/>
          <a:stretch>
            <a:fillRect/>
          </a:stretch>
        </p:blipFill>
        <p:spPr>
          <a:xfrm>
            <a:off x="1192840" y="1819732"/>
            <a:ext cx="1536712" cy="180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9012C-592A-6875-B21C-CF8E3A56C3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53" r="9856" b="22105"/>
          <a:stretch>
            <a:fillRect/>
          </a:stretch>
        </p:blipFill>
        <p:spPr>
          <a:xfrm>
            <a:off x="3781420" y="1840181"/>
            <a:ext cx="1532443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266D91-E019-586F-6936-43BD0BD53F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805" r="18599" b="39784"/>
          <a:stretch>
            <a:fillRect/>
          </a:stretch>
        </p:blipFill>
        <p:spPr>
          <a:xfrm>
            <a:off x="9312272" y="1848598"/>
            <a:ext cx="1545607" cy="181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702C4-F271-6C8F-3B5E-8FE5F29551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402" r="16355" b="21224"/>
          <a:stretch>
            <a:fillRect/>
          </a:stretch>
        </p:blipFill>
        <p:spPr>
          <a:xfrm>
            <a:off x="3083613" y="4316885"/>
            <a:ext cx="1277850" cy="182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4B3615-9C47-9ED7-7ABE-78C82043B0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351" r="14496"/>
          <a:stretch>
            <a:fillRect/>
          </a:stretch>
        </p:blipFill>
        <p:spPr>
          <a:xfrm>
            <a:off x="6452048" y="1816790"/>
            <a:ext cx="1536712" cy="182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C36E7A-7DFD-8577-C04B-3576B113DF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265" b="13935"/>
          <a:stretch>
            <a:fillRect/>
          </a:stretch>
        </p:blipFill>
        <p:spPr>
          <a:xfrm>
            <a:off x="5654484" y="4338836"/>
            <a:ext cx="1277850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B0C0B6-3B0B-C032-319F-01DE7FB35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685" r="15969" b="6542"/>
          <a:stretch>
            <a:fillRect/>
          </a:stretch>
        </p:blipFill>
        <p:spPr>
          <a:xfrm>
            <a:off x="7965794" y="4354477"/>
            <a:ext cx="1277850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7E8407-F07C-17C2-4143-AE430AE8F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624" r="2632" b="9783"/>
          <a:stretch>
            <a:fillRect/>
          </a:stretch>
        </p:blipFill>
        <p:spPr>
          <a:xfrm>
            <a:off x="10315123" y="4354477"/>
            <a:ext cx="1277850" cy="178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5EF734-E80A-5BE9-6B3D-FACCFF93C22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4705" r="20605" b="9842"/>
          <a:stretch>
            <a:fillRect/>
          </a:stretch>
        </p:blipFill>
        <p:spPr>
          <a:xfrm>
            <a:off x="644384" y="4338836"/>
            <a:ext cx="1268963" cy="18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14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1CC6-F4C3-DA6D-3992-4C93C92E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F2A2-08F7-A025-3EB5-94EDAF42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71" y="2014743"/>
            <a:ext cx="10801499" cy="800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4: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Bihar, Chhattisgarh, Madhya Pradesh, Uttar Pradesh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C07BB9-9A2B-77C8-3FE7-6E8474AE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4864E-B73C-7BCC-486F-98F1C17519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058A2-0EDC-FE06-1985-7FA8338BD0CD}"/>
              </a:ext>
            </a:extLst>
          </p:cNvPr>
          <p:cNvSpPr txBox="1"/>
          <p:nvPr/>
        </p:nvSpPr>
        <p:spPr>
          <a:xfrm>
            <a:off x="4996034" y="5873772"/>
            <a:ext cx="2197848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Rajveer S. </a:t>
            </a:r>
            <a:r>
              <a:rPr lang="en-US" sz="1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Bajoria</a:t>
            </a:r>
            <a:endParaRPr lang="en-US" sz="1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9425341104</a:t>
            </a:r>
            <a:endParaRPr lang="en-IN" sz="1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D8F53-A4E4-4B22-35EA-CD44EDB8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24" r="2632" b="9783"/>
          <a:stretch>
            <a:fillRect/>
          </a:stretch>
        </p:blipFill>
        <p:spPr>
          <a:xfrm>
            <a:off x="5045634" y="2814919"/>
            <a:ext cx="2098649" cy="293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28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36483-682B-C339-0B7C-F1F6044D0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5E37-F4B6-DD76-EC03-91247A0A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71" y="2014743"/>
            <a:ext cx="10801499" cy="800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5: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Karnataka, Kerala, Puducherry, Tamil Nadu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66B3E6-2A0E-CFB1-1D2F-536A5D6D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Csrc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Zonal 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070A6-77A3-4DF2-6E98-708FDFDD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A5DB3-12B5-250B-BDEB-AE7D6FB37D09}"/>
              </a:ext>
            </a:extLst>
          </p:cNvPr>
          <p:cNvSpPr txBox="1"/>
          <p:nvPr/>
        </p:nvSpPr>
        <p:spPr>
          <a:xfrm>
            <a:off x="4518123" y="5654423"/>
            <a:ext cx="3153671" cy="91940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Bharath Raju G.</a:t>
            </a: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9945982729</a:t>
            </a:r>
          </a:p>
          <a:p>
            <a:pPr algn="ctr"/>
            <a:r>
              <a:rPr lang="en-US" sz="1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chairman.csrcioa@gmail.com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EEF0D-C711-4EB6-D271-90CB4CFF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05" r="20605" b="9842"/>
          <a:stretch>
            <a:fillRect/>
          </a:stretch>
        </p:blipFill>
        <p:spPr>
          <a:xfrm>
            <a:off x="5141629" y="3036726"/>
            <a:ext cx="1906660" cy="27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90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7D4A-A552-6B25-C59E-EBE2D4F8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937184-4430-78B2-9896-5EA95F5A7786}"/>
              </a:ext>
            </a:extLst>
          </p:cNvPr>
          <p:cNvSpPr txBox="1">
            <a:spLocks/>
          </p:cNvSpPr>
          <p:nvPr/>
        </p:nvSpPr>
        <p:spPr>
          <a:xfrm>
            <a:off x="472440" y="4538335"/>
            <a:ext cx="11247120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5400" dirty="0">
                <a:solidFill>
                  <a:srgbClr val="FF9900"/>
                </a:solidFill>
                <a:latin typeface="Algerian" panose="04020705040A02060702" pitchFamily="82" charset="0"/>
              </a:rPr>
              <a:t>Team Ioa CSRC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B6E9D-1D35-848C-F9C9-B7482E073E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808" y="89164"/>
            <a:ext cx="3548384" cy="46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9C46-48CC-8DDB-0BF2-CB48A72B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66" y="1990165"/>
            <a:ext cx="7491840" cy="44016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r>
              <a:rPr lang="en-US" sz="4400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- 10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Day 2025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5A30A-CEAC-B46F-5CD6-9E5D3637FC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8422" y="81829"/>
            <a:ext cx="1395155" cy="18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655A-FE69-A0D5-F87D-E1F78AED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75B45-032E-F59E-4A43-92FCDE13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8422" y="81829"/>
            <a:ext cx="1395155" cy="18238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F7C01F-BCD7-F76F-5AC7-4077AC252403}"/>
              </a:ext>
            </a:extLst>
          </p:cNvPr>
          <p:cNvSpPr txBox="1">
            <a:spLocks/>
          </p:cNvSpPr>
          <p:nvPr/>
        </p:nvSpPr>
        <p:spPr>
          <a:xfrm>
            <a:off x="472440" y="2417701"/>
            <a:ext cx="11247120" cy="3239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Presidential Theme</a:t>
            </a:r>
          </a:p>
          <a:p>
            <a:pPr>
              <a:lnSpc>
                <a:spcPct val="170000"/>
              </a:lnSpc>
            </a:pPr>
            <a:r>
              <a:rPr lang="en-IN" sz="35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"Old is Gold : 360° Care for the Elderly”</a:t>
            </a:r>
          </a:p>
          <a:p>
            <a:pPr>
              <a:lnSpc>
                <a:spcPct val="160000"/>
              </a:lnSpc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Ensuring Mobility, Dignity, and Longevity</a:t>
            </a:r>
          </a:p>
        </p:txBody>
      </p:sp>
    </p:spTree>
    <p:extLst>
      <p:ext uri="{BB962C8B-B14F-4D97-AF65-F5344CB8AC3E}">
        <p14:creationId xmlns:p14="http://schemas.microsoft.com/office/powerpoint/2010/main" val="43814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9812-D9DC-7A4A-548C-84C5A81F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48317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20A6-9D22-9C9A-83C4-3303F3E8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00" y="2519082"/>
            <a:ext cx="9672917" cy="3585883"/>
          </a:xfrm>
        </p:spPr>
        <p:txBody>
          <a:bodyPr>
            <a:normAutofit fontScale="92500" lnSpcReduction="20000"/>
          </a:bodyPr>
          <a:lstStyle/>
          <a:p>
            <a:pPr marL="228600" lvl="1" indent="0">
              <a:buNone/>
            </a:pP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IOA ELDERLY CARE CLINIC: </a:t>
            </a:r>
          </a:p>
          <a:p>
            <a:pPr marL="228600" lvl="1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special subsidized OPD dedicated to elderly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Once a week or fortnight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Physiotherapy Sessions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Subsidized Diagnostics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Subsidized Medicines &amp; Medical Assistive Devices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C5781-F9C5-786C-751B-39C4D667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7E5B-E055-DAEE-F24F-747A3CDD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4D19-A778-C7B1-DDDB-241D8B28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2031014"/>
            <a:ext cx="9363178" cy="4485042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Awareness Programs: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Elderly bone health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Arthritis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Fall prevention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 health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Rallies, Pamphlets, Banners, Hoardings, TV Shows 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Seminars &amp; Engaging Sessions with Morning Walkers, Old Age Homes, Residential Societies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D95B5C-F9A2-FCC7-D8D8-AB4A5208AED7}"/>
              </a:ext>
            </a:extLst>
          </p:cNvPr>
          <p:cNvSpPr txBox="1">
            <a:spLocks/>
          </p:cNvSpPr>
          <p:nvPr/>
        </p:nvSpPr>
        <p:spPr>
          <a:xfrm>
            <a:off x="1355319" y="4365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45701-4002-26AE-99DF-A8F7723F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3278-9067-383B-4B8E-65AD6996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836B-8FCB-C39E-CDA0-3EE70B41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504738"/>
            <a:ext cx="7422776" cy="2883049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Camps: </a:t>
            </a:r>
          </a:p>
          <a:p>
            <a:pPr marL="2286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checkup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 checkup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BMD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Fall Prevention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A8F1A3-6A5E-9674-9506-DFC0C0FC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35AC7-A70A-5BFF-77BA-4C065C6D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541E-F67C-DE47-15F5-BAC23C346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DA75-C73A-223D-7365-EEF9D6CA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63" y="2529840"/>
            <a:ext cx="9725059" cy="3458584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IOA Golden Achiever Awards: </a:t>
            </a:r>
          </a:p>
          <a:p>
            <a:pPr marL="2286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 this in every camp &amp; programs to elderly -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have overcome Orthopaedic disability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Actively engaged in any social activities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78AE8F-7802-D805-CA5E-12E7001C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58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6ACA8-20E1-000A-174B-D68442BB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532F8-0E91-B9BF-C017-1AFA2499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08ED-6391-B5EB-585D-E504DD88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943024"/>
            <a:ext cx="10614211" cy="4455459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Geriatric Fractures</a:t>
            </a: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Management &amp; Prevention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IN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Age Home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Educational Video </a:t>
            </a:r>
            <a:r>
              <a:rPr lang="en-IN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Message</a:t>
            </a: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 Do’s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Dont’s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Handbook:</a:t>
            </a: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Orthocare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Elderly (in all regional language)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Special Issue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IOA Journal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55189-046A-3040-5DA1-58713F30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&amp; Joint Week 2025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BB0DC-EFB6-E7EE-90E7-9F9D128B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801"/>
            <a:ext cx="1268963" cy="1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3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271</TotalTime>
  <Words>1162</Words>
  <Application>Microsoft Office PowerPoint</Application>
  <PresentationFormat>Widescreen</PresentationFormat>
  <Paragraphs>272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Berlin Sans FB</vt:lpstr>
      <vt:lpstr>Bradley Hand ITC</vt:lpstr>
      <vt:lpstr>Calibri</vt:lpstr>
      <vt:lpstr>Corbel</vt:lpstr>
      <vt:lpstr>Times New Roman</vt:lpstr>
      <vt:lpstr>Wingdings</vt:lpstr>
      <vt:lpstr>Banded</vt:lpstr>
      <vt:lpstr>Ioa Bone &amp; Joint week 2025</vt:lpstr>
      <vt:lpstr>Team IOA CSRC 2025</vt:lpstr>
      <vt:lpstr>Bone &amp; Joint Week 2025 3rd August - 10th August  Bone &amp; Joint Day 2025 4th August</vt:lpstr>
      <vt:lpstr>PowerPoint Presentation</vt:lpstr>
      <vt:lpstr>Bone &amp; Joint Week 2025</vt:lpstr>
      <vt:lpstr>PowerPoint Presentation</vt:lpstr>
      <vt:lpstr>Bone &amp; Joint Week 2025</vt:lpstr>
      <vt:lpstr>Bone &amp; Joint Week 2025</vt:lpstr>
      <vt:lpstr>Bone &amp; Joint Week 2025</vt:lpstr>
      <vt:lpstr>Bone &amp; Joint Week 2025</vt:lpstr>
      <vt:lpstr>Bone &amp; Joint Week 2025</vt:lpstr>
      <vt:lpstr>Bone &amp; Joint Week 2025</vt:lpstr>
      <vt:lpstr>Bone &amp; Joint Week 2025</vt:lpstr>
      <vt:lpstr>Bone &amp; Joint Week 2025</vt:lpstr>
      <vt:lpstr>Bone &amp; Joint Week 2025</vt:lpstr>
      <vt:lpstr>IOA Zones</vt:lpstr>
      <vt:lpstr>Csrc Zonal coordinators</vt:lpstr>
      <vt:lpstr>Csrc Zonal coordinators</vt:lpstr>
      <vt:lpstr>Csrc Zonal coordinators</vt:lpstr>
      <vt:lpstr>Csrc Zonal coordinators</vt:lpstr>
      <vt:lpstr>Csrc Zonal coordinators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Bharath Raju G</dc:creator>
  <cp:lastModifiedBy>Bharath Raju G</cp:lastModifiedBy>
  <cp:revision>19</cp:revision>
  <dcterms:created xsi:type="dcterms:W3CDTF">2025-06-25T13:12:14Z</dcterms:created>
  <dcterms:modified xsi:type="dcterms:W3CDTF">2025-07-10T16:07:05Z</dcterms:modified>
</cp:coreProperties>
</file>