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B785-C040-40E3-AB9E-AC4A6E01F769}" type="datetimeFigureOut">
              <a:rPr lang="en-IN" smtClean="0"/>
              <a:t>14-07-2025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475AC-EEFD-4388-8BEB-D7C4456700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9479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B785-C040-40E3-AB9E-AC4A6E01F769}" type="datetimeFigureOut">
              <a:rPr lang="en-IN" smtClean="0"/>
              <a:t>14-07-2025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475AC-EEFD-4388-8BEB-D7C4456700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7310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B785-C040-40E3-AB9E-AC4A6E01F769}" type="datetimeFigureOut">
              <a:rPr lang="en-IN" smtClean="0"/>
              <a:t>14-07-2025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475AC-EEFD-4388-8BEB-D7C4456700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9577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B785-C040-40E3-AB9E-AC4A6E01F769}" type="datetimeFigureOut">
              <a:rPr lang="en-IN" smtClean="0"/>
              <a:t>14-07-2025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475AC-EEFD-4388-8BEB-D7C44567003D}" type="slidenum">
              <a:rPr lang="en-IN" smtClean="0"/>
              <a:t>‹#›</a:t>
            </a:fld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5486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B785-C040-40E3-AB9E-AC4A6E01F769}" type="datetimeFigureOut">
              <a:rPr lang="en-IN" smtClean="0"/>
              <a:t>14-07-2025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475AC-EEFD-4388-8BEB-D7C4456700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2374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B785-C040-40E3-AB9E-AC4A6E01F769}" type="datetimeFigureOut">
              <a:rPr lang="en-IN" smtClean="0"/>
              <a:t>14-07-2025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475AC-EEFD-4388-8BEB-D7C4456700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389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B785-C040-40E3-AB9E-AC4A6E01F769}" type="datetimeFigureOut">
              <a:rPr lang="en-IN" smtClean="0"/>
              <a:t>14-07-2025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475AC-EEFD-4388-8BEB-D7C4456700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2836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B785-C040-40E3-AB9E-AC4A6E01F769}" type="datetimeFigureOut">
              <a:rPr lang="en-IN" smtClean="0"/>
              <a:t>14-07-2025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475AC-EEFD-4388-8BEB-D7C4456700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28811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B785-C040-40E3-AB9E-AC4A6E01F769}" type="datetimeFigureOut">
              <a:rPr lang="en-IN" smtClean="0"/>
              <a:t>14-07-2025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475AC-EEFD-4388-8BEB-D7C4456700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8016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B785-C040-40E3-AB9E-AC4A6E01F769}" type="datetimeFigureOut">
              <a:rPr lang="en-IN" smtClean="0"/>
              <a:t>14-07-2025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475AC-EEFD-4388-8BEB-D7C4456700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8218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B785-C040-40E3-AB9E-AC4A6E01F769}" type="datetimeFigureOut">
              <a:rPr lang="en-IN" smtClean="0"/>
              <a:t>14-07-2025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475AC-EEFD-4388-8BEB-D7C4456700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5107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B785-C040-40E3-AB9E-AC4A6E01F769}" type="datetimeFigureOut">
              <a:rPr lang="en-IN" smtClean="0"/>
              <a:t>14-07-2025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475AC-EEFD-4388-8BEB-D7C4456700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49662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B785-C040-40E3-AB9E-AC4A6E01F769}" type="datetimeFigureOut">
              <a:rPr lang="en-IN" smtClean="0"/>
              <a:t>14-07-2025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475AC-EEFD-4388-8BEB-D7C4456700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16956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B785-C040-40E3-AB9E-AC4A6E01F769}" type="datetimeFigureOut">
              <a:rPr lang="en-IN" smtClean="0"/>
              <a:t>14-07-2025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475AC-EEFD-4388-8BEB-D7C4456700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9771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B785-C040-40E3-AB9E-AC4A6E01F769}" type="datetimeFigureOut">
              <a:rPr lang="en-IN" smtClean="0"/>
              <a:t>14-07-2025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475AC-EEFD-4388-8BEB-D7C4456700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2979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B785-C040-40E3-AB9E-AC4A6E01F769}" type="datetimeFigureOut">
              <a:rPr lang="en-IN" smtClean="0"/>
              <a:t>14-07-2025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475AC-EEFD-4388-8BEB-D7C4456700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5974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B785-C040-40E3-AB9E-AC4A6E01F769}" type="datetimeFigureOut">
              <a:rPr lang="en-IN" smtClean="0"/>
              <a:t>14-07-2025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475AC-EEFD-4388-8BEB-D7C4456700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7004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4B785-C040-40E3-AB9E-AC4A6E01F769}" type="datetimeFigureOut">
              <a:rPr lang="en-IN" smtClean="0"/>
              <a:t>14-07-2025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475AC-EEFD-4388-8BEB-D7C4456700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22799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2F533-F3C7-2D28-50CE-27620CD394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48" y="3245502"/>
            <a:ext cx="11642102" cy="248867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6000" dirty="0">
                <a:solidFill>
                  <a:srgbClr val="CC9900"/>
                </a:solidFill>
              </a:rPr>
              <a:t>IOA Humanitarian Award</a:t>
            </a:r>
            <a:br>
              <a:rPr lang="en-IN" dirty="0">
                <a:solidFill>
                  <a:srgbClr val="CC9900"/>
                </a:solidFill>
              </a:rPr>
            </a:br>
            <a:r>
              <a:rPr lang="en-IN" sz="2700" dirty="0"/>
              <a:t>The Unsung Heroes of Orthopaedics 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877AEB-9B09-28A4-90D3-850FEEC5736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91" b="91584" l="9841" r="89870">
                        <a14:foregroundMark x1="33140" y1="10078" x2="56585" y2="9192"/>
                        <a14:foregroundMark x1="56585" y1="9192" x2="35311" y2="10299"/>
                        <a14:foregroundMark x1="89580" y1="29790" x2="89291" y2="61683"/>
                        <a14:foregroundMark x1="29378" y1="77519" x2="52967" y2="80509"/>
                        <a14:foregroundMark x1="52967" y1="80509" x2="65123" y2="79845"/>
                        <a14:foregroundMark x1="65123" y1="79845" x2="71780" y2="77187"/>
                        <a14:foregroundMark x1="20550" y1="83610" x2="57742" y2="87043"/>
                        <a14:foregroundMark x1="57742" y1="87043" x2="69030" y2="86932"/>
                        <a14:foregroundMark x1="69030" y1="86932" x2="79161" y2="84053"/>
                        <a14:foregroundMark x1="79161" y1="84053" x2="79450" y2="84053"/>
                        <a14:foregroundMark x1="41389" y1="91584" x2="52533" y2="91805"/>
                        <a14:foregroundMark x1="52533" y1="91805" x2="65991" y2="91030"/>
                        <a14:foregroundMark x1="9841" y1="30011" x2="10130" y2="59136"/>
                        <a14:foregroundMark x1="60781" y1="6091" x2="38640" y2="6312"/>
                        <a14:foregroundMark x1="38061" y1="37320" x2="35890" y2="56257"/>
                        <a14:foregroundMark x1="35890" y1="56257" x2="39219" y2="64563"/>
                        <a14:foregroundMark x1="39219" y1="64563" x2="39219" y2="67553"/>
                        <a14:foregroundMark x1="25181" y1="38317" x2="24457" y2="57143"/>
                        <a14:foregroundMark x1="24457" y1="57143" x2="29088" y2="67885"/>
                        <a14:foregroundMark x1="60058" y1="36877" x2="64110" y2="54707"/>
                        <a14:foregroundMark x1="64110" y1="54707" x2="61650" y2="66445"/>
                        <a14:foregroundMark x1="73951" y1="44186" x2="73661" y2="6578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44027" y="294482"/>
            <a:ext cx="2103945" cy="275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129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E7C1D-426D-1726-D945-60C15DA0A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479986"/>
            <a:ext cx="10353761" cy="1326321"/>
          </a:xfrm>
        </p:spPr>
        <p:txBody>
          <a:bodyPr/>
          <a:lstStyle/>
          <a:p>
            <a:r>
              <a:rPr lang="en-IN" dirty="0">
                <a:solidFill>
                  <a:srgbClr val="CC9900"/>
                </a:solidFill>
              </a:rPr>
              <a:t>Ioa humanitarian Award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3F615-5D8C-C977-24E6-8831A71A7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895895"/>
            <a:ext cx="10520918" cy="2713053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IN" dirty="0"/>
              <a:t> </a:t>
            </a:r>
            <a:r>
              <a:rPr lang="en-IN" sz="2800" dirty="0"/>
              <a:t>To be conferred at the Inaugural Function of IOACON.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sz="2800" dirty="0"/>
              <a:t> Award consists of a Citation and a Plaque.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sz="2800" dirty="0"/>
              <a:t> Dr. Ram </a:t>
            </a:r>
            <a:r>
              <a:rPr lang="en-IN" sz="2800" dirty="0" err="1"/>
              <a:t>Prabhoo</a:t>
            </a:r>
            <a:r>
              <a:rPr lang="en-IN" sz="2800" dirty="0"/>
              <a:t> / his nominee to be invited for the inaugural function; who will attend at their personal expense.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619201-B85C-417B-244B-19718B1B445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91" b="91584" l="9841" r="89870">
                        <a14:foregroundMark x1="33140" y1="10078" x2="56585" y2="9192"/>
                        <a14:foregroundMark x1="56585" y1="9192" x2="35311" y2="10299"/>
                        <a14:foregroundMark x1="89580" y1="29790" x2="89291" y2="61683"/>
                        <a14:foregroundMark x1="29378" y1="77519" x2="52967" y2="80509"/>
                        <a14:foregroundMark x1="52967" y1="80509" x2="65123" y2="79845"/>
                        <a14:foregroundMark x1="65123" y1="79845" x2="71780" y2="77187"/>
                        <a14:foregroundMark x1="20550" y1="83610" x2="57742" y2="87043"/>
                        <a14:foregroundMark x1="57742" y1="87043" x2="69030" y2="86932"/>
                        <a14:foregroundMark x1="69030" y1="86932" x2="79161" y2="84053"/>
                        <a14:foregroundMark x1="79161" y1="84053" x2="79450" y2="84053"/>
                        <a14:foregroundMark x1="41389" y1="91584" x2="52533" y2="91805"/>
                        <a14:foregroundMark x1="52533" y1="91805" x2="65991" y2="91030"/>
                        <a14:foregroundMark x1="9841" y1="30011" x2="10130" y2="59136"/>
                        <a14:foregroundMark x1="60781" y1="6091" x2="38640" y2="6312"/>
                        <a14:foregroundMark x1="38061" y1="37320" x2="35890" y2="56257"/>
                        <a14:foregroundMark x1="35890" y1="56257" x2="39219" y2="64563"/>
                        <a14:foregroundMark x1="39219" y1="64563" x2="39219" y2="67553"/>
                        <a14:foregroundMark x1="25181" y1="38317" x2="24457" y2="57143"/>
                        <a14:foregroundMark x1="24457" y1="57143" x2="29088" y2="67885"/>
                        <a14:foregroundMark x1="60058" y1="36877" x2="64110" y2="54707"/>
                        <a14:foregroundMark x1="64110" y1="54707" x2="61650" y2="66445"/>
                        <a14:foregroundMark x1="73951" y1="44186" x2="73661" y2="6578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032" y="0"/>
            <a:ext cx="1748939" cy="228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150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B5B8CA-778A-A455-EF76-335DC0BFB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36062-DCFE-7791-A6E3-FFA6AC99C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479986"/>
            <a:ext cx="10353761" cy="1326321"/>
          </a:xfrm>
        </p:spPr>
        <p:txBody>
          <a:bodyPr/>
          <a:lstStyle/>
          <a:p>
            <a:r>
              <a:rPr lang="en-IN" dirty="0">
                <a:solidFill>
                  <a:srgbClr val="CC9900"/>
                </a:solidFill>
              </a:rPr>
              <a:t>Ioa humanitarian Award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616C1-CCC4-C823-0511-2EAA3357F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010" y="1845297"/>
            <a:ext cx="10881978" cy="316740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IN" sz="2800" b="1" u="sng" dirty="0">
                <a:solidFill>
                  <a:srgbClr val="CC9900"/>
                </a:solidFill>
              </a:rPr>
              <a:t>CRITERIA: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sz="2800" dirty="0"/>
              <a:t> Recognising an IOA Member who has made a major contribution in an under privileged region or an area of conflict or a natural catastrophe.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sz="2800" dirty="0"/>
              <a:t> Age: More than 60 years.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sz="2800" dirty="0"/>
              <a:t> The nominee should not be a recipient of a National Award.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sz="2800" dirty="0"/>
              <a:t> The nominee should not have undertaken the humanitarian work in association of organisations like Rotary, Lions etc..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8FABB4-A488-675D-F526-B5B588530C7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91" b="91584" l="9841" r="89870">
                        <a14:foregroundMark x1="33140" y1="10078" x2="56585" y2="9192"/>
                        <a14:foregroundMark x1="56585" y1="9192" x2="35311" y2="10299"/>
                        <a14:foregroundMark x1="89580" y1="29790" x2="89291" y2="61683"/>
                        <a14:foregroundMark x1="29378" y1="77519" x2="52967" y2="80509"/>
                        <a14:foregroundMark x1="52967" y1="80509" x2="65123" y2="79845"/>
                        <a14:foregroundMark x1="65123" y1="79845" x2="71780" y2="77187"/>
                        <a14:foregroundMark x1="20550" y1="83610" x2="57742" y2="87043"/>
                        <a14:foregroundMark x1="57742" y1="87043" x2="69030" y2="86932"/>
                        <a14:foregroundMark x1="69030" y1="86932" x2="79161" y2="84053"/>
                        <a14:foregroundMark x1="79161" y1="84053" x2="79450" y2="84053"/>
                        <a14:foregroundMark x1="41389" y1="91584" x2="52533" y2="91805"/>
                        <a14:foregroundMark x1="52533" y1="91805" x2="65991" y2="91030"/>
                        <a14:foregroundMark x1="9841" y1="30011" x2="10130" y2="59136"/>
                        <a14:foregroundMark x1="60781" y1="6091" x2="38640" y2="6312"/>
                        <a14:foregroundMark x1="38061" y1="37320" x2="35890" y2="56257"/>
                        <a14:foregroundMark x1="35890" y1="56257" x2="39219" y2="64563"/>
                        <a14:foregroundMark x1="39219" y1="64563" x2="39219" y2="67553"/>
                        <a14:foregroundMark x1="25181" y1="38317" x2="24457" y2="57143"/>
                        <a14:foregroundMark x1="24457" y1="57143" x2="29088" y2="67885"/>
                        <a14:foregroundMark x1="60058" y1="36877" x2="64110" y2="54707"/>
                        <a14:foregroundMark x1="64110" y1="54707" x2="61650" y2="66445"/>
                        <a14:foregroundMark x1="73951" y1="44186" x2="73661" y2="6578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032" y="0"/>
            <a:ext cx="1748939" cy="228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82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E73D66-C7E2-306E-30BC-F23547B88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FB412-1FDA-3242-3689-C3570BA0A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479986"/>
            <a:ext cx="10353761" cy="1326321"/>
          </a:xfrm>
        </p:spPr>
        <p:txBody>
          <a:bodyPr/>
          <a:lstStyle/>
          <a:p>
            <a:r>
              <a:rPr lang="en-IN" dirty="0">
                <a:solidFill>
                  <a:srgbClr val="CC9900"/>
                </a:solidFill>
              </a:rPr>
              <a:t>Ioa humanitarian Award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62F10-884A-0D38-F579-88C24F16C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010" y="1884288"/>
            <a:ext cx="10881978" cy="449372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IN" sz="2800" b="1" u="sng" dirty="0">
                <a:solidFill>
                  <a:srgbClr val="CC9900"/>
                </a:solidFill>
              </a:rPr>
              <a:t>NOMINATIONS: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sz="2800" dirty="0"/>
              <a:t> The Nomination has to be Proposed and Seconded by the President and Secretary of State Chapter.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sz="2800" dirty="0"/>
              <a:t> To submit the nominations electronically to the IOA Secretariat by </a:t>
            </a:r>
            <a:r>
              <a:rPr lang="en-IN" sz="2800" b="1" dirty="0"/>
              <a:t>31</a:t>
            </a:r>
            <a:r>
              <a:rPr lang="en-IN" sz="2800" b="1" baseline="30000" dirty="0"/>
              <a:t>st</a:t>
            </a:r>
            <a:r>
              <a:rPr lang="en-IN" sz="2800" b="1" dirty="0"/>
              <a:t> of August 2025</a:t>
            </a:r>
            <a:r>
              <a:rPr lang="en-IN" sz="2800" dirty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sz="2800" dirty="0"/>
              <a:t> Nomination form to be accompanied by the supporting letters outlining the reasons for nomination.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907688-322F-E251-C566-BAEADA0EE54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91" b="91584" l="9841" r="89870">
                        <a14:foregroundMark x1="33140" y1="10078" x2="56585" y2="9192"/>
                        <a14:foregroundMark x1="56585" y1="9192" x2="35311" y2="10299"/>
                        <a14:foregroundMark x1="89580" y1="29790" x2="89291" y2="61683"/>
                        <a14:foregroundMark x1="29378" y1="77519" x2="52967" y2="80509"/>
                        <a14:foregroundMark x1="52967" y1="80509" x2="65123" y2="79845"/>
                        <a14:foregroundMark x1="65123" y1="79845" x2="71780" y2="77187"/>
                        <a14:foregroundMark x1="20550" y1="83610" x2="57742" y2="87043"/>
                        <a14:foregroundMark x1="57742" y1="87043" x2="69030" y2="86932"/>
                        <a14:foregroundMark x1="69030" y1="86932" x2="79161" y2="84053"/>
                        <a14:foregroundMark x1="79161" y1="84053" x2="79450" y2="84053"/>
                        <a14:foregroundMark x1="41389" y1="91584" x2="52533" y2="91805"/>
                        <a14:foregroundMark x1="52533" y1="91805" x2="65991" y2="91030"/>
                        <a14:foregroundMark x1="9841" y1="30011" x2="10130" y2="59136"/>
                        <a14:foregroundMark x1="60781" y1="6091" x2="38640" y2="6312"/>
                        <a14:foregroundMark x1="38061" y1="37320" x2="35890" y2="56257"/>
                        <a14:foregroundMark x1="35890" y1="56257" x2="39219" y2="64563"/>
                        <a14:foregroundMark x1="39219" y1="64563" x2="39219" y2="67553"/>
                        <a14:foregroundMark x1="25181" y1="38317" x2="24457" y2="57143"/>
                        <a14:foregroundMark x1="24457" y1="57143" x2="29088" y2="67885"/>
                        <a14:foregroundMark x1="60058" y1="36877" x2="64110" y2="54707"/>
                        <a14:foregroundMark x1="64110" y1="54707" x2="61650" y2="66445"/>
                        <a14:foregroundMark x1="73951" y1="44186" x2="73661" y2="6578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032" y="0"/>
            <a:ext cx="1748939" cy="228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930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F7DB9B-EF32-24B0-1DFF-279F616CFE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CF7D0-2A84-7B72-8A00-28D5D74D2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479986"/>
            <a:ext cx="10353761" cy="1326321"/>
          </a:xfrm>
        </p:spPr>
        <p:txBody>
          <a:bodyPr/>
          <a:lstStyle/>
          <a:p>
            <a:r>
              <a:rPr lang="en-IN" dirty="0">
                <a:solidFill>
                  <a:srgbClr val="CC9900"/>
                </a:solidFill>
              </a:rPr>
              <a:t>Ioa humanitarian Award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7DED2-6E70-4732-C4F6-2EE803955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010" y="2043260"/>
            <a:ext cx="10881978" cy="38202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IN" sz="2800" b="1" u="sng" dirty="0">
                <a:solidFill>
                  <a:srgbClr val="CC9900"/>
                </a:solidFill>
              </a:rPr>
              <a:t>NOMINATIONS: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sz="2800" dirty="0"/>
              <a:t> The Secretariat will forward the nominations to the Selection Committee.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sz="2800" dirty="0"/>
              <a:t> The Selection Committee will assess the validity and suitability.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sz="2800" dirty="0"/>
              <a:t> The Selection Committee will make the final recommendation to the IOA Executive.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C35EA6-1D67-427D-7340-36F04FFE81F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91" b="91584" l="9841" r="89870">
                        <a14:foregroundMark x1="33140" y1="10078" x2="56585" y2="9192"/>
                        <a14:foregroundMark x1="56585" y1="9192" x2="35311" y2="10299"/>
                        <a14:foregroundMark x1="89580" y1="29790" x2="89291" y2="61683"/>
                        <a14:foregroundMark x1="29378" y1="77519" x2="52967" y2="80509"/>
                        <a14:foregroundMark x1="52967" y1="80509" x2="65123" y2="79845"/>
                        <a14:foregroundMark x1="65123" y1="79845" x2="71780" y2="77187"/>
                        <a14:foregroundMark x1="20550" y1="83610" x2="57742" y2="87043"/>
                        <a14:foregroundMark x1="57742" y1="87043" x2="69030" y2="86932"/>
                        <a14:foregroundMark x1="69030" y1="86932" x2="79161" y2="84053"/>
                        <a14:foregroundMark x1="79161" y1="84053" x2="79450" y2="84053"/>
                        <a14:foregroundMark x1="41389" y1="91584" x2="52533" y2="91805"/>
                        <a14:foregroundMark x1="52533" y1="91805" x2="65991" y2="91030"/>
                        <a14:foregroundMark x1="9841" y1="30011" x2="10130" y2="59136"/>
                        <a14:foregroundMark x1="60781" y1="6091" x2="38640" y2="6312"/>
                        <a14:foregroundMark x1="38061" y1="37320" x2="35890" y2="56257"/>
                        <a14:foregroundMark x1="35890" y1="56257" x2="39219" y2="64563"/>
                        <a14:foregroundMark x1="39219" y1="64563" x2="39219" y2="67553"/>
                        <a14:foregroundMark x1="25181" y1="38317" x2="24457" y2="57143"/>
                        <a14:foregroundMark x1="24457" y1="57143" x2="29088" y2="67885"/>
                        <a14:foregroundMark x1="60058" y1="36877" x2="64110" y2="54707"/>
                        <a14:foregroundMark x1="64110" y1="54707" x2="61650" y2="66445"/>
                        <a14:foregroundMark x1="73951" y1="44186" x2="73661" y2="6578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032" y="0"/>
            <a:ext cx="1748939" cy="228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192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1C84C8-3428-EB7B-78B7-AEEA28439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CEB0B-1663-D64A-961F-4334D0AD8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479986"/>
            <a:ext cx="10353761" cy="1326321"/>
          </a:xfrm>
        </p:spPr>
        <p:txBody>
          <a:bodyPr/>
          <a:lstStyle/>
          <a:p>
            <a:r>
              <a:rPr lang="en-IN" dirty="0">
                <a:solidFill>
                  <a:srgbClr val="CC9900"/>
                </a:solidFill>
              </a:rPr>
              <a:t>Ioa humanitarian Award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B3DD2-7A85-C9AB-EA1F-6E3624621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9978" y="1615122"/>
            <a:ext cx="7452041" cy="47628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IN" sz="2800" b="1" u="sng" dirty="0">
                <a:solidFill>
                  <a:srgbClr val="CC9900"/>
                </a:solidFill>
              </a:rPr>
              <a:t>SELECTION COMMITTEE: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IN" sz="2800" dirty="0"/>
              <a:t> IOA Office Bearers -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IN" sz="2600" dirty="0"/>
              <a:t> President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IN" sz="2600" dirty="0"/>
              <a:t> Secretary General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IN" sz="2600" dirty="0"/>
              <a:t>President Elect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IN" sz="2600" dirty="0"/>
              <a:t> Vice President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IN" sz="2800" dirty="0"/>
              <a:t> Two Immediate Past Presidents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IN" sz="2800" dirty="0"/>
              <a:t> Dr. Ram </a:t>
            </a:r>
            <a:r>
              <a:rPr lang="en-IN" sz="2800" dirty="0" err="1"/>
              <a:t>Prabhoo</a:t>
            </a:r>
            <a:r>
              <a:rPr lang="en-IN" sz="2800" dirty="0"/>
              <a:t> / his nominee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IN" sz="2800" dirty="0"/>
              <a:t> Chairman, IOA CSRC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A9CED4-0A96-3DEC-9DA4-D79377296E4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91" b="91584" l="9841" r="89870">
                        <a14:foregroundMark x1="33140" y1="10078" x2="56585" y2="9192"/>
                        <a14:foregroundMark x1="56585" y1="9192" x2="35311" y2="10299"/>
                        <a14:foregroundMark x1="89580" y1="29790" x2="89291" y2="61683"/>
                        <a14:foregroundMark x1="29378" y1="77519" x2="52967" y2="80509"/>
                        <a14:foregroundMark x1="52967" y1="80509" x2="65123" y2="79845"/>
                        <a14:foregroundMark x1="65123" y1="79845" x2="71780" y2="77187"/>
                        <a14:foregroundMark x1="20550" y1="83610" x2="57742" y2="87043"/>
                        <a14:foregroundMark x1="57742" y1="87043" x2="69030" y2="86932"/>
                        <a14:foregroundMark x1="69030" y1="86932" x2="79161" y2="84053"/>
                        <a14:foregroundMark x1="79161" y1="84053" x2="79450" y2="84053"/>
                        <a14:foregroundMark x1="41389" y1="91584" x2="52533" y2="91805"/>
                        <a14:foregroundMark x1="52533" y1="91805" x2="65991" y2="91030"/>
                        <a14:foregroundMark x1="9841" y1="30011" x2="10130" y2="59136"/>
                        <a14:foregroundMark x1="60781" y1="6091" x2="38640" y2="6312"/>
                        <a14:foregroundMark x1="38061" y1="37320" x2="35890" y2="56257"/>
                        <a14:foregroundMark x1="35890" y1="56257" x2="39219" y2="64563"/>
                        <a14:foregroundMark x1="39219" y1="64563" x2="39219" y2="67553"/>
                        <a14:foregroundMark x1="25181" y1="38317" x2="24457" y2="57143"/>
                        <a14:foregroundMark x1="24457" y1="57143" x2="29088" y2="67885"/>
                        <a14:foregroundMark x1="60058" y1="36877" x2="64110" y2="54707"/>
                        <a14:foregroundMark x1="64110" y1="54707" x2="61650" y2="66445"/>
                        <a14:foregroundMark x1="73951" y1="44186" x2="73661" y2="6578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032" y="0"/>
            <a:ext cx="1748939" cy="228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6748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D4FE1632-F131-47D3-A814-99E9CD025E2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49</TotalTime>
  <Words>265</Words>
  <Application>Microsoft Office PowerPoint</Application>
  <PresentationFormat>Widescreen</PresentationFormat>
  <Paragraphs>31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Bookman Old Style</vt:lpstr>
      <vt:lpstr>Rockwell</vt:lpstr>
      <vt:lpstr>Wingdings</vt:lpstr>
      <vt:lpstr>Damask</vt:lpstr>
      <vt:lpstr>IOA Humanitarian Award The Unsung Heroes of Orthopaedics </vt:lpstr>
      <vt:lpstr>Ioa humanitarian Award</vt:lpstr>
      <vt:lpstr>Ioa humanitarian Award</vt:lpstr>
      <vt:lpstr>Ioa humanitarian Award</vt:lpstr>
      <vt:lpstr>Ioa humanitarian Award</vt:lpstr>
      <vt:lpstr>Ioa humanitarian Award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Bharath Raju G</dc:creator>
  <cp:lastModifiedBy>Bharath Raju G</cp:lastModifiedBy>
  <cp:revision>3</cp:revision>
  <dcterms:created xsi:type="dcterms:W3CDTF">2025-07-14T06:41:54Z</dcterms:created>
  <dcterms:modified xsi:type="dcterms:W3CDTF">2025-07-14T15:38:03Z</dcterms:modified>
</cp:coreProperties>
</file>