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sldIdLst>
    <p:sldId id="256" r:id="rId2"/>
    <p:sldId id="257" r:id="rId3"/>
    <p:sldId id="305" r:id="rId4"/>
    <p:sldId id="258" r:id="rId5"/>
    <p:sldId id="259" r:id="rId6"/>
    <p:sldId id="304" r:id="rId7"/>
    <p:sldId id="260" r:id="rId8"/>
    <p:sldId id="261" r:id="rId9"/>
    <p:sldId id="306" r:id="rId10"/>
    <p:sldId id="262" r:id="rId11"/>
    <p:sldId id="263" r:id="rId12"/>
    <p:sldId id="266" r:id="rId13"/>
    <p:sldId id="264" r:id="rId14"/>
    <p:sldId id="265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3" r:id="rId31"/>
    <p:sldId id="284" r:id="rId32"/>
    <p:sldId id="285" r:id="rId33"/>
    <p:sldId id="309" r:id="rId34"/>
    <p:sldId id="286" r:id="rId35"/>
    <p:sldId id="312" r:id="rId36"/>
    <p:sldId id="308" r:id="rId37"/>
    <p:sldId id="288" r:id="rId38"/>
    <p:sldId id="289" r:id="rId39"/>
    <p:sldId id="290" r:id="rId40"/>
    <p:sldId id="310" r:id="rId41"/>
    <p:sldId id="292" r:id="rId42"/>
    <p:sldId id="307" r:id="rId43"/>
    <p:sldId id="311" r:id="rId44"/>
    <p:sldId id="294" r:id="rId45"/>
    <p:sldId id="295" r:id="rId46"/>
    <p:sldId id="296" r:id="rId47"/>
    <p:sldId id="297" r:id="rId48"/>
    <p:sldId id="300" r:id="rId49"/>
    <p:sldId id="298" r:id="rId50"/>
    <p:sldId id="299" r:id="rId51"/>
    <p:sldId id="302" r:id="rId52"/>
    <p:sldId id="313" r:id="rId53"/>
    <p:sldId id="30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1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DFA9-CF54-0412-7638-78607BC11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" y="2288355"/>
            <a:ext cx="11247120" cy="1739347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Ioa Bone &amp; Joint week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F4DC3-21B0-0464-9A33-166D1351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6599" y="-63235"/>
            <a:ext cx="1678801" cy="21946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F7DC60-B176-C5BC-E1B8-679F48880852}"/>
              </a:ext>
            </a:extLst>
          </p:cNvPr>
          <p:cNvSpPr txBox="1">
            <a:spLocks/>
          </p:cNvSpPr>
          <p:nvPr/>
        </p:nvSpPr>
        <p:spPr>
          <a:xfrm>
            <a:off x="601979" y="4565391"/>
            <a:ext cx="11247120" cy="214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Presidential Theme</a:t>
            </a:r>
          </a:p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"Old is Gold : 360° Care for the Elderly”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 Ensuring Mobility, Dignity, and Longevity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E9784CC2-5B61-74FE-E0D9-FAE7319C2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" y="3956084"/>
            <a:ext cx="11506200" cy="457200"/>
          </a:xfrm>
        </p:spPr>
        <p:txBody>
          <a:bodyPr/>
          <a:lstStyle/>
          <a:p>
            <a:r>
              <a:rPr lang="en-IN" dirty="0">
                <a:latin typeface="Berlin Sans FB" panose="020E0602020502020306" pitchFamily="34" charset="0"/>
              </a:rPr>
              <a:t>3</a:t>
            </a:r>
            <a:r>
              <a:rPr lang="en-IN" baseline="30000" dirty="0">
                <a:latin typeface="Berlin Sans FB" panose="020E0602020502020306" pitchFamily="34" charset="0"/>
              </a:rPr>
              <a:t>rd</a:t>
            </a:r>
            <a:r>
              <a:rPr lang="en-IN" dirty="0">
                <a:latin typeface="Berlin Sans FB" panose="020E0602020502020306" pitchFamily="34" charset="0"/>
              </a:rPr>
              <a:t> to 10</a:t>
            </a:r>
            <a:r>
              <a:rPr lang="en-IN" baseline="30000" dirty="0">
                <a:latin typeface="Berlin Sans FB" panose="020E0602020502020306" pitchFamily="34" charset="0"/>
              </a:rPr>
              <a:t>th</a:t>
            </a:r>
            <a:r>
              <a:rPr lang="en-IN" dirty="0">
                <a:latin typeface="Berlin Sans FB" panose="020E0602020502020306" pitchFamily="34" charset="0"/>
              </a:rPr>
              <a:t> August 2025</a:t>
            </a:r>
          </a:p>
        </p:txBody>
      </p:sp>
    </p:spTree>
    <p:extLst>
      <p:ext uri="{BB962C8B-B14F-4D97-AF65-F5344CB8AC3E}">
        <p14:creationId xmlns:p14="http://schemas.microsoft.com/office/powerpoint/2010/main" val="110758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0AC0D-5228-A336-44AF-C50691C30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AC5F-76D3-65FA-91A0-606CA96D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Find a Balance and Exercise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602A39-30C8-D8A8-0E69-E1794A4F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1028" name="Picture 4" descr="25 Fun Balance Exercises for the Elderly | Step2Health">
            <a:extLst>
              <a:ext uri="{FF2B5EF4-FFF2-40B4-BE49-F238E27FC236}">
                <a16:creationId xmlns:a16="http://schemas.microsoft.com/office/drawing/2014/main" id="{9A9F5F38-0B3C-47CD-3C79-6F1BD721A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/>
          <a:stretch>
            <a:fillRect/>
          </a:stretch>
        </p:blipFill>
        <p:spPr bwMode="auto">
          <a:xfrm>
            <a:off x="3077849" y="1869649"/>
            <a:ext cx="6036297" cy="4853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6BFDA0-9161-623E-BC1E-486FE5A6AD5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301CF-3DB4-1287-E8A6-DBE3CBA3C6F4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65E3C5-E07F-E121-822B-CEE60EFCDF3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E9A5A-4131-1211-049A-1F0FF4D769A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6299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6A4E1-8243-1854-DCEB-F6341E26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4DF-7FF5-9302-2D86-B6D4C165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Find a Balance and Exercise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019906-3D6A-623C-1460-91D6F0EFD4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35384E-9AA5-0186-3945-64A7AA07A322}"/>
              </a:ext>
            </a:extLst>
          </p:cNvPr>
          <p:cNvSpPr txBox="1"/>
          <p:nvPr/>
        </p:nvSpPr>
        <p:spPr>
          <a:xfrm>
            <a:off x="712692" y="2080830"/>
            <a:ext cx="10766612" cy="4429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As we age, it is common to feel unsteady or start to have a fear of falling.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Many programs are available that help decrease the risk of falls.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Physical activity and exercise programs improve balance, strength, and flexibility.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74678E-049C-9C1A-07C5-8D49C47EF153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E93BD-A221-8024-CE6A-358D42370648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8A454-56BB-0329-BF07-C062E5CEB42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D2290-3CC0-6B85-7227-1D0DB3D5759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8508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BB60-43E0-6E1B-08EE-BB29C6B9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7718-C5FF-75CD-EE3D-46308969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Find a Balance and Exercise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788A90-6A62-402E-6B7C-A598BA2C0C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051B1C-34F4-242F-CE35-0912466D2C64}"/>
              </a:ext>
            </a:extLst>
          </p:cNvPr>
          <p:cNvSpPr txBox="1"/>
          <p:nvPr/>
        </p:nvSpPr>
        <p:spPr>
          <a:xfrm>
            <a:off x="1014631" y="2435121"/>
            <a:ext cx="10162734" cy="369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Do exercises regularly.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Do your exercises as recommended by your doctor or physical therapist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Take a friend or partner, you will have more fun, and will be able to motivate each other.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E6D5C8-2DA9-6C44-27F5-D2544430C235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35422-45EF-F476-E13A-F86AD6CB2223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E34C46-EF52-8D1D-A42B-EC15D26F05F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600FD-AF89-4EDE-CD79-B769FA22B5B0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0321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C8CA-00FC-FC68-F9BD-B7FFB1C43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0864-CE68-4478-4257-1B5110DE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32B61C-FEF1-BFD9-EF73-D02927BE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2052" name="Picture 4" descr="131,900+ Family Conversation Stock Photos, Pictures &amp; Royalty-Free Images -  iStock | Serious family discussion, Family, Conversation">
            <a:extLst>
              <a:ext uri="{FF2B5EF4-FFF2-40B4-BE49-F238E27FC236}">
                <a16:creationId xmlns:a16="http://schemas.microsoft.com/office/drawing/2014/main" id="{10697A64-E968-AACB-15B1-8B48CC5B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92" y="1869649"/>
            <a:ext cx="7249213" cy="483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D216D73-76BC-A7B9-AA9F-2ABA8BB399CA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15F6A-B4B1-9CBC-DC6B-F396BAE50C33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313A2A-114B-7DAF-13AC-10BA04920E1E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2A3F-F029-A338-3174-CDB8FA6D3CE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2604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6754-C978-A32B-1AF8-44058A5A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1782C6-EED2-243D-7E55-3D97A7FB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E6313C-29C9-7E4D-AD8A-E84CBC626DE4}"/>
              </a:ext>
            </a:extLst>
          </p:cNvPr>
          <p:cNvSpPr txBox="1"/>
          <p:nvPr/>
        </p:nvSpPr>
        <p:spPr>
          <a:xfrm>
            <a:off x="858148" y="2813127"/>
            <a:ext cx="10475699" cy="295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Family and friends can play an important role in keeping you falls free.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They support you for all events in your life and can also help you be independent and safe from falls.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2329C1-F689-531D-27C1-F473BCA3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8F8EED-E5C9-ED96-BE83-23332A988CF8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6E54D-5E64-F216-0815-B87E7C491AF7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ECA970-CFCA-BDC7-8E33-AA4F4DC466C6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94D43-0A72-C559-45B3-7F20B2ECD268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5514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87FB-97F7-95EF-97B7-A0987DD1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EE2C9BA-10CB-B9A0-DCA5-6470D0FF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10D5F7-5CE1-17A5-4353-56C29F8CAFF0}"/>
              </a:ext>
            </a:extLst>
          </p:cNvPr>
          <p:cNvSpPr txBox="1"/>
          <p:nvPr/>
        </p:nvSpPr>
        <p:spPr>
          <a:xfrm>
            <a:off x="858148" y="2435121"/>
            <a:ext cx="10475699" cy="26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Start off Small -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Have a one-on-one conversation with a trusted friend or family member about your concerns about falls.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They might have ideas and solutions.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57805-181F-BEB1-A464-0DB1D786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53FA95-64B9-2986-A04F-77D7225E6F51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6864D-60BB-C57E-2B90-CBD80DDFA65C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970A43-5BA0-1EAB-5B43-497276D836C2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4B610-6A90-0010-C3A7-FF706498E89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1890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21262-8FE9-427D-705B-A029927C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2AFA4C-B709-4EEC-53EB-D71A8E74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85BD9F-A341-57DA-CB73-EDA708B1711B}"/>
              </a:ext>
            </a:extLst>
          </p:cNvPr>
          <p:cNvSpPr txBox="1"/>
          <p:nvPr/>
        </p:nvSpPr>
        <p:spPr>
          <a:xfrm>
            <a:off x="858148" y="2435121"/>
            <a:ext cx="10475699" cy="333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Ask for Help and be specific 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 more information you share, the more your family can help you.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Ask them to help you find information that would be most helpful to you.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6BF840-8726-CF15-7048-04221035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BC45F6A-1E1C-7A63-F288-FCC063844961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655DE-F164-AD9C-006A-FCB74935EAB6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65ADAE-CF7D-9555-08E7-776A724D1953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F7209-54FB-A4D1-2201-6ED625EC4B1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3177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A1214-2580-42F5-15F0-D0AA93765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9BC6007-857C-42EB-B848-D5176E20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FC188-ADE8-E78A-80CD-806EB3550AFA}"/>
              </a:ext>
            </a:extLst>
          </p:cNvPr>
          <p:cNvSpPr txBox="1"/>
          <p:nvPr/>
        </p:nvSpPr>
        <p:spPr>
          <a:xfrm>
            <a:off x="858148" y="2435121"/>
            <a:ext cx="10475699" cy="26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Involve the Family -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Share with your family any upcoming medical appointments, what medications you are taking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Any current problems or concerns you have.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5AC92-F3F1-B2F9-6BA1-14EF42BF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C6C0C0-1B10-E838-354B-9F5D88E1F6DA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E15BB-2DB3-EB94-7489-4006668B7170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D18E42-BFCD-C148-BDE1-E138E28C8A6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E3AEE-233C-F5CA-CA10-88F2D13A7013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0753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F899-69BD-D390-382C-2172AF70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9529BB7-70DA-BC78-BAE9-CE771908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A5747-A0E4-A4C8-6CB8-3A661A3FE329}"/>
              </a:ext>
            </a:extLst>
          </p:cNvPr>
          <p:cNvSpPr txBox="1"/>
          <p:nvPr/>
        </p:nvSpPr>
        <p:spPr>
          <a:xfrm>
            <a:off x="858148" y="2435121"/>
            <a:ext cx="10475699" cy="26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Keep Talking -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One conversation is often not enough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Keep revisiting the topic with your family and friends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Let them know if your needs change or grow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164176-5604-DC79-EBE8-70C02293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5BF889-2C83-BFCE-61FC-D57E4BF3538A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5A2D9-2034-693D-2328-3201EAEB9147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B806F1-281D-9E39-FFD9-58DD01933CB5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F7A33-0DD2-C007-997B-721DB538D75F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854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E1AD-0225-4D5B-AAFE-B6BE2951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E3F45CB-8120-9153-6020-986F4A68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63A5C-5DC7-638F-9DF6-EC4E760F85D8}"/>
              </a:ext>
            </a:extLst>
          </p:cNvPr>
          <p:cNvSpPr txBox="1"/>
          <p:nvPr/>
        </p:nvSpPr>
        <p:spPr>
          <a:xfrm>
            <a:off x="858148" y="2435121"/>
            <a:ext cx="10475699" cy="333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Be Assertive -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Be clear and confident as to what you need.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Ask your family members to help you with actions you are taking to prevent falls, such as adding grab bars in the bathroom.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036989-84F5-7F3E-972A-861B5AB5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Family and Friends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61254F-72FB-9C75-D837-BCC1A62B290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D9C73-CF04-5B90-2620-4D33A5987424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F81DFD-91B8-A8FB-C07E-71FB51616609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2699-83F3-EEB1-B5FB-7778F27E5320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3056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B586-62C2-C1DA-0321-B3CC09E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IOA CSRC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0CDC6-F7C8-3D72-24E0-A1FB348BF49E}"/>
              </a:ext>
            </a:extLst>
          </p:cNvPr>
          <p:cNvSpPr txBox="1"/>
          <p:nvPr/>
        </p:nvSpPr>
        <p:spPr>
          <a:xfrm>
            <a:off x="1384106" y="3702241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Anup Agrawal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IOA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E5C76-96B6-80F5-F852-04015F7F8643}"/>
              </a:ext>
            </a:extLst>
          </p:cNvPr>
          <p:cNvSpPr txBox="1"/>
          <p:nvPr/>
        </p:nvSpPr>
        <p:spPr>
          <a:xfrm>
            <a:off x="4020052" y="3718781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Ajit Shinde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IOA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6BB9D-2FDC-D64C-6D28-0712F5A18A28}"/>
              </a:ext>
            </a:extLst>
          </p:cNvPr>
          <p:cNvSpPr txBox="1"/>
          <p:nvPr/>
        </p:nvSpPr>
        <p:spPr>
          <a:xfrm>
            <a:off x="6531635" y="3723401"/>
            <a:ext cx="193253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Navin Thakkar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Elect IOA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71391-ED7C-6DB3-3393-88644275F689}"/>
              </a:ext>
            </a:extLst>
          </p:cNvPr>
          <p:cNvSpPr txBox="1"/>
          <p:nvPr/>
        </p:nvSpPr>
        <p:spPr>
          <a:xfrm>
            <a:off x="8969545" y="3740197"/>
            <a:ext cx="217560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Rajeev Raman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General  IOA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6488-887C-BF7D-54A4-CB21371D0ED4}"/>
              </a:ext>
            </a:extLst>
          </p:cNvPr>
          <p:cNvSpPr txBox="1"/>
          <p:nvPr/>
        </p:nvSpPr>
        <p:spPr>
          <a:xfrm>
            <a:off x="267518" y="6041935"/>
            <a:ext cx="1906660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Bharath Raju G.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E7BDB-BA85-D9D6-97DE-22CC765F2ECD}"/>
              </a:ext>
            </a:extLst>
          </p:cNvPr>
          <p:cNvSpPr txBox="1"/>
          <p:nvPr/>
        </p:nvSpPr>
        <p:spPr>
          <a:xfrm>
            <a:off x="2545654" y="6050900"/>
            <a:ext cx="243249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Abhijeet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Wahegaonkar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CSRC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3C90D-EDC7-7CDB-941D-87F1F7BEA0E9}"/>
              </a:ext>
            </a:extLst>
          </p:cNvPr>
          <p:cNvSpPr txBox="1"/>
          <p:nvPr/>
        </p:nvSpPr>
        <p:spPr>
          <a:xfrm>
            <a:off x="5282106" y="6050900"/>
            <a:ext cx="2022607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Gaur Gautam Kar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A6DDD9-F121-4B04-CD7D-D190DA4AEC51}"/>
              </a:ext>
            </a:extLst>
          </p:cNvPr>
          <p:cNvSpPr txBox="1"/>
          <p:nvPr/>
        </p:nvSpPr>
        <p:spPr>
          <a:xfrm>
            <a:off x="7676190" y="6050900"/>
            <a:ext cx="1857057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Puneet Agrawal CSRC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F34D3-6D08-5310-89CA-76CF5ACD0EC7}"/>
              </a:ext>
            </a:extLst>
          </p:cNvPr>
          <p:cNvSpPr txBox="1"/>
          <p:nvPr/>
        </p:nvSpPr>
        <p:spPr>
          <a:xfrm>
            <a:off x="9904724" y="6041935"/>
            <a:ext cx="209864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Rajveer S.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Bajoria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B790E2-873B-299F-305D-64850F28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4FA32-4792-4B74-47F8-B1EC2D03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14" r="8983" b="20788"/>
          <a:stretch>
            <a:fillRect/>
          </a:stretch>
        </p:blipFill>
        <p:spPr>
          <a:xfrm>
            <a:off x="1452558" y="1820211"/>
            <a:ext cx="1575967" cy="184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9012C-592A-6875-B21C-CF8E3A56C3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53" r="9856" b="22105"/>
          <a:stretch>
            <a:fillRect/>
          </a:stretch>
        </p:blipFill>
        <p:spPr>
          <a:xfrm>
            <a:off x="4107239" y="1804699"/>
            <a:ext cx="1571589" cy="185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266D91-E019-586F-6936-43BD0BD53F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815" r="20614" b="38843"/>
          <a:stretch>
            <a:fillRect/>
          </a:stretch>
        </p:blipFill>
        <p:spPr>
          <a:xfrm>
            <a:off x="9316983" y="1848662"/>
            <a:ext cx="1480727" cy="187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702C4-F271-6C8F-3B5E-8FE5F29551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402" r="16355" b="21224"/>
          <a:stretch>
            <a:fillRect/>
          </a:stretch>
        </p:blipFill>
        <p:spPr>
          <a:xfrm>
            <a:off x="3089217" y="4358100"/>
            <a:ext cx="1277850" cy="182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4B3615-9C47-9ED7-7ABE-78C82043B0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806" r="15766"/>
          <a:stretch>
            <a:fillRect/>
          </a:stretch>
        </p:blipFill>
        <p:spPr>
          <a:xfrm>
            <a:off x="6757542" y="1832283"/>
            <a:ext cx="1480727" cy="187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C36E7A-7DFD-8577-C04B-3576B113DF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265" b="13935"/>
          <a:stretch>
            <a:fillRect/>
          </a:stretch>
        </p:blipFill>
        <p:spPr>
          <a:xfrm>
            <a:off x="5667652" y="4300562"/>
            <a:ext cx="1277850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B0C0B6-3B0B-C032-319F-01DE7FB35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85" r="15969" b="6542"/>
          <a:stretch>
            <a:fillRect/>
          </a:stretch>
        </p:blipFill>
        <p:spPr>
          <a:xfrm>
            <a:off x="7943710" y="4347028"/>
            <a:ext cx="1277850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7E8407-F07C-17C2-4143-AE430AE8F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624" r="2632" b="9783"/>
          <a:stretch>
            <a:fillRect/>
          </a:stretch>
        </p:blipFill>
        <p:spPr>
          <a:xfrm>
            <a:off x="10384757" y="4366169"/>
            <a:ext cx="1277850" cy="178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5EF734-E80A-5BE9-6B3D-FACCFF93C22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4705" r="20605" b="9842"/>
          <a:stretch>
            <a:fillRect/>
          </a:stretch>
        </p:blipFill>
        <p:spPr>
          <a:xfrm>
            <a:off x="601255" y="4365767"/>
            <a:ext cx="1268963" cy="181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14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AFCC-23D8-F772-55F9-4CF28A5E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E4F7-5294-5100-C461-ADAF78A6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52E224-CF8F-0AA9-A887-68A700F0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3074" name="Picture 2" descr="Doctor talking with patient | Free Photo">
            <a:extLst>
              <a:ext uri="{FF2B5EF4-FFF2-40B4-BE49-F238E27FC236}">
                <a16:creationId xmlns:a16="http://schemas.microsoft.com/office/drawing/2014/main" id="{A8B58419-CAAD-451A-7946-E4B1C0CC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84" y="1876719"/>
            <a:ext cx="7263632" cy="485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52DB6-0547-00A3-60DC-2FD705BEC771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BB7D0-3B84-ED74-9ACD-97A4D04D4C82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39B07E-F4A1-DB7F-CF79-26C22495AD4F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3DB9C-0F38-1059-C499-31BDA6656731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0024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C697-B88F-350C-773B-C81FD1DB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C20094A-96BA-CB6A-A142-CB966DF4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EEA3E-AE1C-4CD0-B868-B32ADC04A72E}"/>
              </a:ext>
            </a:extLst>
          </p:cNvPr>
          <p:cNvSpPr txBox="1"/>
          <p:nvPr/>
        </p:nvSpPr>
        <p:spPr>
          <a:xfrm>
            <a:off x="858147" y="2317598"/>
            <a:ext cx="104756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en-US" sz="3200" dirty="0">
                <a:latin typeface="Arial Rounded MT Bold" panose="020F0704030504030204" pitchFamily="34" charset="0"/>
              </a:rPr>
              <a:t>More than one in four older adults falls each year, but only half tell their doctor. </a:t>
            </a:r>
          </a:p>
          <a:p>
            <a:pPr indent="0" algn="ctr"/>
            <a:endParaRPr lang="en-US" sz="3200" dirty="0">
              <a:latin typeface="Arial Rounded MT Bold" panose="020F0704030504030204" pitchFamily="34" charset="0"/>
            </a:endParaRPr>
          </a:p>
          <a:p>
            <a:pPr indent="0" algn="ctr"/>
            <a:r>
              <a:rPr lang="en-US" sz="3200" dirty="0">
                <a:latin typeface="Arial Rounded MT Bold" panose="020F0704030504030204" pitchFamily="34" charset="0"/>
              </a:rPr>
              <a:t>It is important for your doctor to know about any health problems. </a:t>
            </a:r>
          </a:p>
          <a:p>
            <a:pPr indent="0" algn="ctr"/>
            <a:endParaRPr lang="en-US" sz="3200" dirty="0">
              <a:latin typeface="Arial Rounded MT Bold" panose="020F0704030504030204" pitchFamily="34" charset="0"/>
            </a:endParaRPr>
          </a:p>
          <a:p>
            <a:pPr indent="0" algn="ctr"/>
            <a:r>
              <a:rPr lang="en-US" sz="3200" dirty="0">
                <a:latin typeface="Arial Rounded MT Bold" panose="020F0704030504030204" pitchFamily="34" charset="0"/>
              </a:rPr>
              <a:t>You should also let them know your concerns about balance and falls.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9D8372-32AE-52D2-C664-8C3DAA6A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5F263F-0315-316B-1506-C5269AFA743C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834A1-0807-63A5-EDBA-7DD11F208BF2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6FF01-73B5-4C48-D48B-22E192E49518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24E6D-6772-7718-3232-048D8D286BE8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028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CE72B-1FE9-34CC-7CAA-5B8500977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04832E9-1B6F-9CAC-F2CB-E2E649B9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B35B48-E245-7E5C-6BF5-1EAA2FF34AE6}"/>
              </a:ext>
            </a:extLst>
          </p:cNvPr>
          <p:cNvSpPr txBox="1"/>
          <p:nvPr/>
        </p:nvSpPr>
        <p:spPr>
          <a:xfrm>
            <a:off x="858147" y="2317598"/>
            <a:ext cx="10475699" cy="401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Write a List of Things You Want to Talk about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Before your appointment, create a list of health topics you want to talk about, including balance and falls.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This outline will help you remember your conversation points and questions.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84111A-18A5-AB3A-F7F4-4B3F62D0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6FFA6B-389D-F745-350D-5666D27EEF28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1F8A-333A-4622-5A2B-E9E418FD2EDC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87EBEE-8FA0-E97B-4DD3-0A53D89E4E4A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0C96A-E78E-91E4-0532-9DFCA9E10EE2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0755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BA40-A097-9536-4289-AFADC913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D8FEC2-9099-97F3-AD71-2E37145C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FC825A-466A-C145-921F-A35D99AAD3BC}"/>
              </a:ext>
            </a:extLst>
          </p:cNvPr>
          <p:cNvSpPr txBox="1"/>
          <p:nvPr/>
        </p:nvSpPr>
        <p:spPr>
          <a:xfrm>
            <a:off x="858147" y="3124404"/>
            <a:ext cx="10475699" cy="228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Ask for a Falls Risk Assessment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If you have fallen, have trouble walking, or feel unsteady talk to your doctor about having a falls risk assessment.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27DCBB-5869-9E01-0DD7-C3E088E9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234DE0-A33A-94A4-B08B-E23FBBCA46C5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927FD-2D38-D3A1-B2D8-78F10A2436D8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F2129F-69E9-C04B-74FE-6EC28A6EF545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5F154-81B5-7075-3102-10DDF2AB9CDB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84705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E6283-7F72-8C91-A654-8B12C27A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6C5897-22A9-C011-E034-DF087CF8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124BB-4BDC-A277-6233-90F078D2C4FF}"/>
              </a:ext>
            </a:extLst>
          </p:cNvPr>
          <p:cNvSpPr txBox="1"/>
          <p:nvPr/>
        </p:nvSpPr>
        <p:spPr>
          <a:xfrm>
            <a:off x="858147" y="2084515"/>
            <a:ext cx="10475699" cy="422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Talk about Other Specialists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To reduce your risk of falls and help improve balance, strength, medication use, vision and hearing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Ask your doctor if you would benefit from seeing a physical therapist, occupational therapist, or other specialists to.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E99B22-E9DC-7543-9EE4-E147A0E3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B0097-B9D0-F702-6D9D-5631B8A327A4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217C-6C65-A830-6E35-C470CD32FD9F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3CBC70-9FD9-5418-A740-DA68420AB23F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13A29-FBE6-CF48-0122-4C3A94713834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54725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8008-DAFF-AA0A-F4BE-A0B1C788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4C95F7E-D8CA-BFBF-7A21-A027FAD128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9BE68-27C3-7334-068D-EDE1501839CB}"/>
              </a:ext>
            </a:extLst>
          </p:cNvPr>
          <p:cNvSpPr txBox="1"/>
          <p:nvPr/>
        </p:nvSpPr>
        <p:spPr>
          <a:xfrm>
            <a:off x="858147" y="2317598"/>
            <a:ext cx="1047569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Be Honest about Your Concerns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Tell your doctor if you have fallen and share as many details as possible.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 more your doctor knows, the more they can help you.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3B4F55-2D05-00BF-F2AF-479C6BE5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739B59-4C47-7718-126C-9CD391DB5253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10CB6-3C27-224B-9775-D1440DD7F576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309914-6BA7-1210-F3F6-65F2FDB17E2D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D81D7-8CBE-CC58-EFC9-5705AA1F7788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669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521D7-EE80-8A57-1BF2-39E78DA16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0FAD743-6816-C54D-5A51-C4474EA0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29B959-5D14-A675-FDCF-991C6956E010}"/>
              </a:ext>
            </a:extLst>
          </p:cNvPr>
          <p:cNvSpPr txBox="1"/>
          <p:nvPr/>
        </p:nvSpPr>
        <p:spPr>
          <a:xfrm>
            <a:off x="889976" y="1869649"/>
            <a:ext cx="10381130" cy="4625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 Rounded MT Bold" panose="020F0704030504030204" pitchFamily="34" charset="0"/>
              </a:rPr>
              <a:t>Take Notes and Ask for Notes -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Bring a notepad and pen to write down any important information your doctor shares with you.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Ask if you can record the appointment so you can go back and listen.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This helps to remind you of information shared during the appointment.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D0B1F-7B18-D0ED-1696-13F468EE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192964-1D2C-232E-2A05-E592F17EB63A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BF9A3-E304-D39E-C03A-53D6679C353D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E61FF9-08F3-86A2-A0D7-0CB440A73142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3C89B-40B5-4275-0A6C-4073E0CC1F5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8876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902DB-682A-1B7C-5020-B1C1E91C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36CC2E-9F6D-4F23-91E8-E5BBA9BC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A4127-1A20-CE7C-F1FD-144DC163B99A}"/>
              </a:ext>
            </a:extLst>
          </p:cNvPr>
          <p:cNvSpPr txBox="1"/>
          <p:nvPr/>
        </p:nvSpPr>
        <p:spPr>
          <a:xfrm>
            <a:off x="858147" y="1990475"/>
            <a:ext cx="10475699" cy="46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Ask your Doctor Questions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If there is anything you do not understand, ask your doctor again.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Repeating information back to the doctor will help you remember and let the doctor know you understand the information.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840083-7DB1-B5BD-7B85-E106D901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073" y="285845"/>
            <a:ext cx="7671849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Talk to Your doctor</a:t>
            </a:r>
            <a:endParaRPr lang="en-US" sz="48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8DAE7F-00F0-1B6D-E26E-C7332A6EFAE0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25275-EAF1-C357-933A-E9D7E46F99EE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71DF53-36BF-91F5-0977-37E0AC97BDBA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8E74F-4C83-45D3-8432-D2A9DC0D0E2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54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9450C-A20C-F99B-95EE-1AED81051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07B2-14D8-765B-4A14-A345162F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D5E95E-02EC-D993-2E06-0F0B95B4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1026" name="Picture 2" descr="Journal of Prescribing Practice - Conducting a medication review in older  adults">
            <a:extLst>
              <a:ext uri="{FF2B5EF4-FFF2-40B4-BE49-F238E27FC236}">
                <a16:creationId xmlns:a16="http://schemas.microsoft.com/office/drawing/2014/main" id="{D6BA6850-7BBA-A7B4-D334-70C918D8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75" y="2288688"/>
            <a:ext cx="7198849" cy="405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DD3A53-3CB6-11E1-F8D8-9A520866692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27D71-C6DE-4EF9-CB75-06CD417F9C59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83E67-52D1-47BA-847E-6A5664EF0C6A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594C1-EF92-357A-306B-4E33180E00B1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51369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F47E-DA37-FB59-E638-7C24D870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2320630-4389-016B-D78E-1B62FE97B9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C79D7-8201-3A46-48A4-E43716EE5213}"/>
              </a:ext>
            </a:extLst>
          </p:cNvPr>
          <p:cNvSpPr txBox="1"/>
          <p:nvPr/>
        </p:nvSpPr>
        <p:spPr>
          <a:xfrm>
            <a:off x="858148" y="2196064"/>
            <a:ext cx="10475699" cy="418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Many people take more than one prescription and use over-the-counter medications. </a:t>
            </a:r>
          </a:p>
          <a:p>
            <a:pPr indent="0" algn="ctr"/>
            <a:endParaRPr lang="en-US" sz="3200" dirty="0">
              <a:latin typeface="Arial Rounded MT Bold" panose="020F0704030504030204" pitchFamily="34" charset="0"/>
            </a:endParaRPr>
          </a:p>
          <a:p>
            <a:pPr indent="0" algn="ctr">
              <a:lnSpc>
                <a:spcPct val="15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As we grow older and our bodies change, taking multiple medications increases the chance of side effects, drug interactions, and risk of falling.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B3F46D-7D26-12EC-588D-C605FF90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88981AE-5509-5C5A-86B8-17BE260B331C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7452F-F537-9317-94A0-0AB6F2FBE1E6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1597FF-6466-66FF-CDC9-F74FA7458F67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AB31B-9B69-F096-6145-5E1615B66CB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678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F501-31C9-4113-DA2E-3A1AD1D1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0CE0-1AF1-6DE4-D69D-FB61518A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00" y="284176"/>
            <a:ext cx="9689199" cy="1508760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 of IOA CSRC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3824C-511A-84CA-6F35-8DE8C30FC62B}"/>
              </a:ext>
            </a:extLst>
          </p:cNvPr>
          <p:cNvSpPr txBox="1"/>
          <p:nvPr/>
        </p:nvSpPr>
        <p:spPr>
          <a:xfrm>
            <a:off x="1336553" y="5679141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EDCE-890E-1B19-1043-3F94683F75CB}"/>
              </a:ext>
            </a:extLst>
          </p:cNvPr>
          <p:cNvSpPr txBox="1"/>
          <p:nvPr/>
        </p:nvSpPr>
        <p:spPr>
          <a:xfrm>
            <a:off x="3933493" y="5679141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19233-EC37-EFFE-F8F9-12971808F0B3}"/>
              </a:ext>
            </a:extLst>
          </p:cNvPr>
          <p:cNvSpPr txBox="1"/>
          <p:nvPr/>
        </p:nvSpPr>
        <p:spPr>
          <a:xfrm>
            <a:off x="6530434" y="5679141"/>
            <a:ext cx="193253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8A372-7CB1-CBB3-94E8-202B8818A386}"/>
              </a:ext>
            </a:extLst>
          </p:cNvPr>
          <p:cNvSpPr txBox="1"/>
          <p:nvPr/>
        </p:nvSpPr>
        <p:spPr>
          <a:xfrm>
            <a:off x="9278760" y="5679141"/>
            <a:ext cx="193253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District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57A57-5ADE-0718-9A5F-C879B8EC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701D502-22B7-4C73-778C-5AD4BD55AAAC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B870D-0B31-8D15-A1D4-94761694ADE7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B358A-6283-679A-BDC6-6A1E45A24075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2180E-8D90-E3B9-88E7-597653329CFF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12330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3D50-BADC-83E1-2863-E8EE1BE1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2E279A-2950-E3BD-A3C7-3826D34BBF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DF1FD-5369-0589-4422-D3CEAFE322D6}"/>
              </a:ext>
            </a:extLst>
          </p:cNvPr>
          <p:cNvSpPr txBox="1"/>
          <p:nvPr/>
        </p:nvSpPr>
        <p:spPr>
          <a:xfrm>
            <a:off x="858148" y="2410222"/>
            <a:ext cx="10475699" cy="401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Take Medications Only as Prescribed - 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Follow medication instructions such as when to take, how often, how much, and with or without food.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 Rounded MT Bold" panose="020F0704030504030204" pitchFamily="34" charset="0"/>
              </a:rPr>
              <a:t>DO NOT </a:t>
            </a:r>
            <a:r>
              <a:rPr lang="en-US" sz="2800" dirty="0">
                <a:latin typeface="Arial Rounded MT Bold" panose="020F0704030504030204" pitchFamily="34" charset="0"/>
              </a:rPr>
              <a:t>skip doses, take multiple doses, or take any medications that were not prescribed to you.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38991E-C631-BFE1-6DA2-A94E6B44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BA55CE-775E-A56D-A1CF-FDD6E0BD0581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B0B93-DB0C-4DC3-D0FF-2C62BD03D16D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568777-1CBD-35A1-2FC4-D9D9122A9EC2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383E1-135C-0DAC-D03F-F4DBA7A6EB9C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4104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402DC-92E7-AEC9-2EBD-D8AB7B29A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7BE366C-D4DD-3B8B-1D8F-DF2813FA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0F04A-D11D-E19B-8707-9102FC9C9088}"/>
              </a:ext>
            </a:extLst>
          </p:cNvPr>
          <p:cNvSpPr txBox="1"/>
          <p:nvPr/>
        </p:nvSpPr>
        <p:spPr>
          <a:xfrm>
            <a:off x="858148" y="1944057"/>
            <a:ext cx="104756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Keep the List of Medications Up-to-date -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Prescriptions taken by mouth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Applied to the skin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Eye drops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Injectables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Over-the-counter medications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Herbal supplements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Vitamins and minerals.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4FF2EB-C1CB-6581-E0D8-B5442851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0940FC-572F-BFD6-2B29-D6F2BC89AE3F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5BE34-CA01-F395-F0FE-46DDC0AB5FF5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3ABE30-3438-6C62-F303-A435C2512BBF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5B943-60BA-8951-4B63-7DA889923E40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82105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23A6-F669-7FDA-71CF-6683C2EA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EDBD04-3C78-B457-9B39-61BE9A0D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4FE3C-30AA-7DC3-8DCE-7DA3283CDFF0}"/>
              </a:ext>
            </a:extLst>
          </p:cNvPr>
          <p:cNvSpPr txBox="1"/>
          <p:nvPr/>
        </p:nvSpPr>
        <p:spPr>
          <a:xfrm>
            <a:off x="858148" y="2443954"/>
            <a:ext cx="1047569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Set Reminders for a Medication Review -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Bring the medication list to your doctor or local pharmacist, have them reviewed, and ask questions about your medicines.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8CFD30-63A0-BB60-28DF-F6F40700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262C6C-EFA2-16F1-40F2-3EC3AB01251F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8704F-28FA-033C-E461-1360443C749B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509877-E94D-AE47-7D22-F42021F748DE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34C59-B761-9802-EACD-C1242D32278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44809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F7F6-E32C-2654-E901-F4E88747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3CEDA5-6260-5E24-058F-91868475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20902-FBF3-7E08-9F7E-ED7462BACE8B}"/>
              </a:ext>
            </a:extLst>
          </p:cNvPr>
          <p:cNvSpPr txBox="1"/>
          <p:nvPr/>
        </p:nvSpPr>
        <p:spPr>
          <a:xfrm>
            <a:off x="858148" y="2677036"/>
            <a:ext cx="10475699" cy="2871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Set Reminders for a Medication Review -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Make sure to get your medications reviewed at least once a year, and also whenever a new medication is added or your health changes.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66F1EF-F43C-0EB6-2E65-1C64365F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74DD1D-2AF1-D69C-B7AE-9D3AE9808AF4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87E0B-B056-F3BF-FC6C-0FA1AB3AE183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4AED7-9ECC-6DAA-BE2B-8E0C334E8FB5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C0E1E-46F1-5A8D-2F5D-8BFF1DDAC0D5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7562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2936-7B8C-BFB9-FE1C-AF73B9D89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B27D13A-88EC-9958-0E5D-8E6FE22507AA}"/>
              </a:ext>
            </a:extLst>
          </p:cNvPr>
          <p:cNvSpPr txBox="1"/>
          <p:nvPr/>
        </p:nvSpPr>
        <p:spPr>
          <a:xfrm>
            <a:off x="551326" y="1869649"/>
            <a:ext cx="1157792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Report Side Effects -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Some medications can cause side effects such as: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feeling dizzy or woozy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sleepy during the day, or confused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needing to urinate more often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affecting coordination in your legs. </a:t>
            </a:r>
          </a:p>
          <a:p>
            <a:pPr lvl="1"/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Talk with your doctor if you are experiencing these problems.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74CAC-B193-A45D-31F5-CF3AAEE6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F1BEBC-ECE5-2661-80B8-2D13B320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9389BB-1753-E40F-E7CD-BE3E6AD4A5F0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0FF74-FBE1-B55C-C0B5-5DFE998734FD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911151-046B-AAC7-342C-EAFFE7086A2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927E3-B019-117A-53D8-D19992B6302B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5953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AAF4-D259-0602-DD57-A5C656B3F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BEE6F9-91D7-D43F-294E-8AB1304528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F4145-9DEB-5868-1D60-D725F8A49EBA}"/>
              </a:ext>
            </a:extLst>
          </p:cNvPr>
          <p:cNvSpPr txBox="1"/>
          <p:nvPr/>
        </p:nvSpPr>
        <p:spPr>
          <a:xfrm>
            <a:off x="169209" y="2687086"/>
            <a:ext cx="658458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Stick to One Pharmacy - 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Using one pharmacy will keep you safer as the pharmacist tracks all the medicines you are taking.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689F83-C76C-E299-020C-34C8AC91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0" y="28584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pic>
        <p:nvPicPr>
          <p:cNvPr id="3074" name="Picture 2" descr="Pharmacist - Wikipedia">
            <a:extLst>
              <a:ext uri="{FF2B5EF4-FFF2-40B4-BE49-F238E27FC236}">
                <a16:creationId xmlns:a16="http://schemas.microsoft.com/office/drawing/2014/main" id="{071CD2CD-762C-FED6-DB73-861D616A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43" y="2393576"/>
            <a:ext cx="5042648" cy="403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EFD915C-8A70-3A2F-B606-79607CC62964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3A6F4-B7E4-4037-CF77-112AC55DA093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511BC5-AD06-522C-2D25-4528734620BD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AD62B-2CEE-CCB6-5DED-C85A07B97653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29169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EEBC0-9B0F-33EE-1F26-9A76FD0D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8669F39-378F-97FD-4363-0C87DDB6CF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3BF05-2FFE-8D7E-C01C-95F2C06BDFA7}"/>
              </a:ext>
            </a:extLst>
          </p:cNvPr>
          <p:cNvSpPr txBox="1"/>
          <p:nvPr/>
        </p:nvSpPr>
        <p:spPr>
          <a:xfrm>
            <a:off x="649938" y="2151243"/>
            <a:ext cx="10892119" cy="35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Stick to One Pharmacy -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They can contact your doctor if they identify any medicines that do not work well together, that may be a duplicate of another medication you are taking, or if you have been prescribed too high a dose.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172A20-6490-A02B-0313-1327CCC2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92" y="239355"/>
            <a:ext cx="7249213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Review Medications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755480-A345-2543-C97E-5F416BA1EB0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E29D8-B2AA-6500-0A2F-2482F60D9EA2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AC8904-E4B2-C5AC-E814-E24178811B3E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95F58-5F41-B735-ADC3-724239D3D87D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87131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E8F8-62B4-C2CB-C787-AB0BE8D9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B7A0D4-7325-CFAA-CE1D-7F3908DE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55F9E6-36EF-BF64-46AD-7B77970E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pic>
        <p:nvPicPr>
          <p:cNvPr id="2050" name="Picture 2" descr="Vision, Eye Test and Insurance with a Doctor Woman or Optometrist Testing  the Eyes of a Man Patient in a Clinic Stock Photo - Image of woman, clinic:  269558330">
            <a:extLst>
              <a:ext uri="{FF2B5EF4-FFF2-40B4-BE49-F238E27FC236}">
                <a16:creationId xmlns:a16="http://schemas.microsoft.com/office/drawing/2014/main" id="{4153C611-DD98-F9FB-505A-0AA256DC5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59"/>
          <a:stretch>
            <a:fillRect/>
          </a:stretch>
        </p:blipFill>
        <p:spPr bwMode="auto">
          <a:xfrm>
            <a:off x="764239" y="2411506"/>
            <a:ext cx="5331757" cy="354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ring test Archives - Helix Hearing">
            <a:extLst>
              <a:ext uri="{FF2B5EF4-FFF2-40B4-BE49-F238E27FC236}">
                <a16:creationId xmlns:a16="http://schemas.microsoft.com/office/drawing/2014/main" id="{1A22961F-294B-314D-275C-788E01EF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1506"/>
            <a:ext cx="5331757" cy="355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C6816A-B08C-C8FA-AE82-6F7238144FF9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2550D-9938-C1EB-E51E-43AC0E0BDD52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DE9B9B-FE94-2841-95AA-6B046C78E7FD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C4677-04F6-347C-7783-3BD6F6B34A05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3497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28EE-3DD2-3FFD-8A4B-CA5E8792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604BE1-399C-8293-F802-F3246610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5EB462-DECC-BE6F-8415-D5CEF3FB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391EA-6764-DB9D-91DA-072581C208EB}"/>
              </a:ext>
            </a:extLst>
          </p:cNvPr>
          <p:cNvSpPr txBox="1"/>
          <p:nvPr/>
        </p:nvSpPr>
        <p:spPr>
          <a:xfrm>
            <a:off x="1671913" y="2904736"/>
            <a:ext cx="88481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en-US" sz="3200" dirty="0">
                <a:latin typeface="Arial Rounded MT Bold" panose="020F0704030504030204" pitchFamily="34" charset="0"/>
              </a:rPr>
              <a:t>Being able to see and hear well is important for good balance. </a:t>
            </a:r>
          </a:p>
          <a:p>
            <a:pPr indent="0" algn="ctr"/>
            <a:endParaRPr lang="en-US" sz="3200" dirty="0">
              <a:latin typeface="Arial Rounded MT Bold" panose="020F0704030504030204" pitchFamily="34" charset="0"/>
            </a:endParaRPr>
          </a:p>
          <a:p>
            <a:pPr indent="0" algn="ctr"/>
            <a:r>
              <a:rPr lang="en-US" sz="3200" dirty="0">
                <a:latin typeface="Arial Rounded MT Bold" panose="020F0704030504030204" pitchFamily="34" charset="0"/>
              </a:rPr>
              <a:t>Poor vision and hearing loss can increase the risk of falls.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E5DAB6-6193-5A16-A9A9-3254E4ABA7B0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F29EB-B051-4826-7DB4-F7DED28C8269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933BC5-4BB8-7E64-90F9-58FD64A848EB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BEAEE-42EA-E0BE-7C76-52E26ED305F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62986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7D4A3-0E3E-4A98-1710-B886E2C3E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FAD9A9-088F-3F0E-8DDB-2B7CCB20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0B4EE-9687-572E-DAEA-13633EB4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356AC-9106-49E5-837D-EDCF40FA778C}"/>
              </a:ext>
            </a:extLst>
          </p:cNvPr>
          <p:cNvSpPr txBox="1"/>
          <p:nvPr/>
        </p:nvSpPr>
        <p:spPr>
          <a:xfrm>
            <a:off x="683555" y="1990475"/>
            <a:ext cx="10824882" cy="46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Get an Eye Exam Every Year -</a:t>
            </a:r>
          </a:p>
          <a:p>
            <a:endParaRPr lang="en-US" sz="3200" b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Remember to have a dilated eye exam once a year to update your glasses and to detect eye diseases, like cataracts and glaucoma.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Early detection and treatment can help protect vision and prevent vision loss and falls.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6351BB-EC7E-484D-BB20-8578DE2DF452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AC446-DAC2-C9CC-C06D-FE0484DF9E45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BBCD80-812C-D903-F7DE-A9804AAEA9A3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41A27-D644-52C0-3744-2F07CD4846E4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0896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9C46-48CC-8DDB-0BF2-CB48A72B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66" y="1990165"/>
            <a:ext cx="7491840" cy="44016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r>
              <a:rPr lang="en-US" sz="4400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- 10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Day 2025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CBCD9-15AE-89E4-B57F-D39694F4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A111D2-EC95-E1EA-4D7E-712B3571B36E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A1B76-FB96-E6E3-29B0-B7631139A0D5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AEBB44-C6B2-7A6D-0E58-FF4515929484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031E7-5699-ED2A-B7BF-C367B3C12B02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4768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10A5-83EF-5CDF-2F40-6D35468B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9E3A8C-3198-1A54-7298-76EBE937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10EDB4-D5ED-AB73-43D8-D48E3BC6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4" y="284176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BDB83-FFC9-5292-D7F9-DE9F14CDE00F}"/>
              </a:ext>
            </a:extLst>
          </p:cNvPr>
          <p:cNvSpPr txBox="1"/>
          <p:nvPr/>
        </p:nvSpPr>
        <p:spPr>
          <a:xfrm>
            <a:off x="199466" y="3049360"/>
            <a:ext cx="63290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Wear Glasses Properly -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Use prescribed glasses and avoid wearing sunglasses inside.</a:t>
            </a:r>
          </a:p>
        </p:txBody>
      </p:sp>
      <p:pic>
        <p:nvPicPr>
          <p:cNvPr id="1026" name="Picture 2" descr="29+ Thousand Computer Glasses Senior Royalty-Free Images, Stock Photos &amp;  Pictures | Shutterstock">
            <a:extLst>
              <a:ext uri="{FF2B5EF4-FFF2-40B4-BE49-F238E27FC236}">
                <a16:creationId xmlns:a16="http://schemas.microsoft.com/office/drawing/2014/main" id="{F34F4872-BB13-D31E-BC9D-DF303A3F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41" y="2115269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29EED1-C694-FB8B-2791-4F8F1C6A0C86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0F897-F3DA-2FA4-9B0F-439313A4D18D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5E6CE-972B-60D4-3952-FC2327E1EB93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B16D8-1D74-C873-6A8E-80885858F27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19901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74FC-24CD-1EC7-9A68-183C6C4B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1244C4A-C3A6-9BAE-7FA9-DA818419CB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33ABAE-0DCB-00F9-F2C5-E3EF60B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6F09A-4D26-8215-30F8-78E30DF1B773}"/>
              </a:ext>
            </a:extLst>
          </p:cNvPr>
          <p:cNvSpPr txBox="1"/>
          <p:nvPr/>
        </p:nvSpPr>
        <p:spPr>
          <a:xfrm>
            <a:off x="1007406" y="3625371"/>
            <a:ext cx="10177179" cy="29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Be Safe while wearing Bifocals - 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Bifocals can make your vision blurry when navigating steps, curbs, or edges, especially while outside.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Bifocal Lenses - Interoptik">
            <a:extLst>
              <a:ext uri="{FF2B5EF4-FFF2-40B4-BE49-F238E27FC236}">
                <a16:creationId xmlns:a16="http://schemas.microsoft.com/office/drawing/2014/main" id="{396A6149-4B0E-ADCE-96C1-A135FAC2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5" y="1992731"/>
            <a:ext cx="5070100" cy="15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0DF141A-3C4F-9CDF-FD0D-88C30915CCF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03BFF-0405-70CB-04E0-8C4F58945A0F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2A8274-96F3-01C7-9001-84DE2AD81A74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BB26E-2F88-2B18-D821-1C81CB39BA83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56230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004D-0B36-1033-F9BF-D5966D153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40CB5FF-2262-3C41-5BE9-07B80A5A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EDFADE-BA39-BF59-8727-3055AC38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96282-3BB2-302C-08BA-28FCFE8D5C0E}"/>
              </a:ext>
            </a:extLst>
          </p:cNvPr>
          <p:cNvSpPr txBox="1"/>
          <p:nvPr/>
        </p:nvSpPr>
        <p:spPr>
          <a:xfrm>
            <a:off x="1007406" y="3486760"/>
            <a:ext cx="10177179" cy="3087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Be Safe while wearing Bifocals - 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If you wear bifocals, tuck your chin in when stepping over curbs and on stairs to look through the distance portion of your glasses, which provides a clearer view. </a:t>
            </a:r>
          </a:p>
        </p:txBody>
      </p:sp>
      <p:pic>
        <p:nvPicPr>
          <p:cNvPr id="2" name="Picture 2" descr="Bifocal Lenses - Interoptik">
            <a:extLst>
              <a:ext uri="{FF2B5EF4-FFF2-40B4-BE49-F238E27FC236}">
                <a16:creationId xmlns:a16="http://schemas.microsoft.com/office/drawing/2014/main" id="{29924C46-DB33-72B3-B1FA-735C51E5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5" y="1992731"/>
            <a:ext cx="5070100" cy="15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106CE3-5931-4EA7-2201-65759588EC43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5D48D-93C0-E5C0-D245-EF7E829FB9E5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5EDCA0-0909-93B2-80C2-4B080E078103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36899-BBC7-09F9-D2B2-16D0AC967F4B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4476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4759-9BED-B3AD-3BC2-B3FA48E6A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B965424-DC7C-EE5B-B268-350B7006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6D5B54-1AC4-F899-9B65-045FA224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49" y="285845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CF5D1-6D90-C128-2AE8-C38AD597B431}"/>
              </a:ext>
            </a:extLst>
          </p:cNvPr>
          <p:cNvSpPr txBox="1"/>
          <p:nvPr/>
        </p:nvSpPr>
        <p:spPr>
          <a:xfrm>
            <a:off x="451595" y="3803412"/>
            <a:ext cx="1017717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Check for Hearing Changes - 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Get a hearing test once a year.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Receive treatment if any hearing loss is identified. </a:t>
            </a:r>
          </a:p>
        </p:txBody>
      </p:sp>
      <p:pic>
        <p:nvPicPr>
          <p:cNvPr id="2050" name="Picture 2" descr="Can You Hear Me Now? Early Symptoms of Hearing Loss">
            <a:extLst>
              <a:ext uri="{FF2B5EF4-FFF2-40B4-BE49-F238E27FC236}">
                <a16:creationId xmlns:a16="http://schemas.microsoft.com/office/drawing/2014/main" id="{BC2B5D87-76C4-FECA-638A-0F4F6981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39" y="2687276"/>
            <a:ext cx="5236966" cy="274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671694-8E5F-B03C-BDC8-921FD1A73844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11F35-2F01-AB7F-DED6-25712797D95F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C4BBD3-CB0E-BC96-FD5E-B572048CCB3F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E4715-483D-104A-F9D6-2B6E9DD5C465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93422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A64F-2EAE-F74F-4FE1-53056229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8CC6F6-8A94-6805-0B00-B7D5D862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0823B6-B3F0-032A-B570-A6715AF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Take Care of Your Vision and Hearing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8C3F4-971B-A1B1-97D8-DC096A536461}"/>
              </a:ext>
            </a:extLst>
          </p:cNvPr>
          <p:cNvSpPr txBox="1"/>
          <p:nvPr/>
        </p:nvSpPr>
        <p:spPr>
          <a:xfrm>
            <a:off x="890865" y="3907019"/>
            <a:ext cx="1058395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Light It Up - 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Add a nightlight in the bedroom, bathroom, and hallway.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It helps you navigate in the dark and find the light switch.</a:t>
            </a:r>
          </a:p>
        </p:txBody>
      </p:sp>
      <p:pic>
        <p:nvPicPr>
          <p:cNvPr id="2050" name="Picture 2" descr="Cortes de luz en Quito serán en una jornada de seis horas - El Comercio">
            <a:extLst>
              <a:ext uri="{FF2B5EF4-FFF2-40B4-BE49-F238E27FC236}">
                <a16:creationId xmlns:a16="http://schemas.microsoft.com/office/drawing/2014/main" id="{BDE5DA49-C528-E899-0C0B-690D17FB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18" y="1815348"/>
            <a:ext cx="3883555" cy="259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FEDA32-69AC-E5B8-3EC2-6929DB736B43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E4862-8632-F52E-4A97-AB41095D3D9B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00D95-F068-DADF-06F5-DBC4D312FBBB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6620F-2CAB-9305-A28F-EA3E8505FD13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51017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FEC0D-4551-5D98-3D94-C381E9D9B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BEBAE7A-5BA3-DCF4-4981-9E86ED0C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41E820-BA30-F3D2-8049-F861F3DE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pic>
        <p:nvPicPr>
          <p:cNvPr id="4098" name="Picture 2" descr="Let's Put the Elderly in Jail,and the Criminals in Nursing Homes">
            <a:extLst>
              <a:ext uri="{FF2B5EF4-FFF2-40B4-BE49-F238E27FC236}">
                <a16:creationId xmlns:a16="http://schemas.microsoft.com/office/drawing/2014/main" id="{5D91A0E8-7641-0990-0EF5-260A6C6C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1" y="2045073"/>
            <a:ext cx="7677150" cy="438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DDCB45-0183-2492-5A1C-A410898168C9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4179F-DA2D-5672-9150-D1CF817D7ADC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62B16B-9F54-37C3-AD54-4BBADE715C6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40AEC-B86E-4F22-370B-1158BB4993EA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33332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07685-2053-015D-2EBF-4864467A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8E52AFE-F475-F4D7-2BC6-3E8CE463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839627-48A3-F916-93D9-22F140A1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4D93D-7444-71D3-A5AB-19B465B7E7FC}"/>
              </a:ext>
            </a:extLst>
          </p:cNvPr>
          <p:cNvSpPr txBox="1"/>
          <p:nvPr/>
        </p:nvSpPr>
        <p:spPr>
          <a:xfrm>
            <a:off x="1007406" y="3029856"/>
            <a:ext cx="101771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Thousands of older adults fall at home each year due to common household hazards. </a:t>
            </a:r>
          </a:p>
          <a:p>
            <a:pPr algn="ctr"/>
            <a:endParaRPr lang="en-US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Make sure your home is safe and help prevent falls.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C9F029-C781-13FB-6CE4-0E14417A02FB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E4FC-5E57-C065-1987-DAB77DF3D374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DC6F58-169B-8D3C-5823-2D3C63F89492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08FAC-EE48-45F7-F82D-FF2DE45B6CA8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60641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D7F42-1FAD-7BDB-5E49-3BF92FF7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7799678-9E4B-FDCC-D787-38728081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3D6211-5398-21EE-EC54-C33970E8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D1E48-767F-1339-4683-EC43320910EE}"/>
              </a:ext>
            </a:extLst>
          </p:cNvPr>
          <p:cNvSpPr txBox="1"/>
          <p:nvPr/>
        </p:nvSpPr>
        <p:spPr>
          <a:xfrm>
            <a:off x="293600" y="2716090"/>
            <a:ext cx="703952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Clear the Way -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Remove tripping hazards, like throw rugs, cords, or clutter on the floor.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Move furniture to create a path for safe movement. </a:t>
            </a:r>
          </a:p>
        </p:txBody>
      </p:sp>
      <p:pic>
        <p:nvPicPr>
          <p:cNvPr id="4098" name="Picture 2" descr="Elder Care Issues: Unique Gift Idea for the Elderly: Organizing a Senior's  Home for Efficiency and Independence">
            <a:extLst>
              <a:ext uri="{FF2B5EF4-FFF2-40B4-BE49-F238E27FC236}">
                <a16:creationId xmlns:a16="http://schemas.microsoft.com/office/drawing/2014/main" id="{73D35D00-34BA-5979-A080-ACE01F30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4"/>
          <a:stretch>
            <a:fillRect/>
          </a:stretch>
        </p:blipFill>
        <p:spPr bwMode="auto">
          <a:xfrm>
            <a:off x="7194638" y="2742559"/>
            <a:ext cx="4775479" cy="317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64E879-5473-AD3F-5FB5-D5A603EC2965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C5F3C-D686-01B0-717C-0D647AC98B49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81C6E-9A93-2FD3-F809-CF71570DF426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66BDF-ACE2-F60E-CC8F-723A18DFD0AF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9348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66500-83EA-2592-24C6-26FB716D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F7AD6-1E4F-4EE8-3C34-6948F6D925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1EE8F1-168B-F3AF-7DEC-15AD104C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4DB9F-12D7-03A5-63CA-1B70EBA1711C}"/>
              </a:ext>
            </a:extLst>
          </p:cNvPr>
          <p:cNvSpPr txBox="1"/>
          <p:nvPr/>
        </p:nvSpPr>
        <p:spPr>
          <a:xfrm>
            <a:off x="389398" y="4133812"/>
            <a:ext cx="10104348" cy="228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Secure Some Support -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Buy a shower seat, grab bar, and an adjustable-height handheld showerhead to make bathing easier. </a:t>
            </a:r>
          </a:p>
        </p:txBody>
      </p:sp>
      <p:pic>
        <p:nvPicPr>
          <p:cNvPr id="6146" name="Picture 2" descr="Bathroom Grab bars for Seniors | Shower Grab Rails">
            <a:extLst>
              <a:ext uri="{FF2B5EF4-FFF2-40B4-BE49-F238E27FC236}">
                <a16:creationId xmlns:a16="http://schemas.microsoft.com/office/drawing/2014/main" id="{985146BD-725D-818B-5FA4-06C1FDB0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923874"/>
            <a:ext cx="5315174" cy="33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9467D81-BB9F-04B7-9E3E-CBA802889C3C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06FE0-CCEC-8C0A-357E-75F49832A1DB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844823-EEE9-9383-FAFF-63646B1A4398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19D92-0707-0D0B-1A0E-9D69F3750BF1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37058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E7C1-BE28-F4FF-4F0F-142323CA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32EA084-13A9-4F8A-63B1-5150C301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0B741F-85DE-3C06-AA1E-0ACB1573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EE62-4187-A862-82FD-B8C54B3C4C8B}"/>
              </a:ext>
            </a:extLst>
          </p:cNvPr>
          <p:cNvSpPr txBox="1"/>
          <p:nvPr/>
        </p:nvSpPr>
        <p:spPr>
          <a:xfrm>
            <a:off x="1700486" y="4087690"/>
            <a:ext cx="8791018" cy="228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Light it Up -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Replace lightbulbs with bright, non-glare bulbs to help you see around the house. </a:t>
            </a:r>
          </a:p>
        </p:txBody>
      </p:sp>
      <p:pic>
        <p:nvPicPr>
          <p:cNvPr id="2" name="Picture 2" descr="Cortes de luz en Quito serán en una jornada de seis horas - El Comercio">
            <a:extLst>
              <a:ext uri="{FF2B5EF4-FFF2-40B4-BE49-F238E27FC236}">
                <a16:creationId xmlns:a16="http://schemas.microsoft.com/office/drawing/2014/main" id="{B7F1CDF7-9FC8-2383-E334-25B6318A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18" y="1815348"/>
            <a:ext cx="3883555" cy="259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F039CD-5E17-23E1-AB91-AD2B8292A2F6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B5CFA-75FD-15AD-2501-08EE7B23A7FE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2EE82-C17E-CD73-C8B0-4CFB1C18EA14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0D3AA-230F-3033-B9EC-C72DF0ACA855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91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F501-31C9-4113-DA2E-3A1AD1D1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657A57-5ADE-0718-9A5F-C879B8EC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1026" name="Picture 2" descr="Elderly Fall Prevention: Complete Action Plan | Griswold Care">
            <a:extLst>
              <a:ext uri="{FF2B5EF4-FFF2-40B4-BE49-F238E27FC236}">
                <a16:creationId xmlns:a16="http://schemas.microsoft.com/office/drawing/2014/main" id="{4AEBB124-D44B-50F8-F18A-8AA7714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5" y="1869649"/>
            <a:ext cx="7319237" cy="488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D4EE3A-60C9-2194-7F32-1958F5E9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518" y="239355"/>
            <a:ext cx="7908941" cy="15087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Fall Prevention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C5F905-7857-7872-8379-66AE405EC846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EE220-5542-F729-9800-422176549110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8222D-91CC-D3A6-925F-90F6C84B0FE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A3F61-F5E5-78DF-81AD-AF1C2E102B68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69081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C0E88-EE99-7E7A-9658-BB96F7BC7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CF1F7F-3446-F30C-2E24-6C333E9B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40598B-E7B0-C874-F7CB-AD492ADD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DD625-CA32-1800-ED63-EF873038D310}"/>
              </a:ext>
            </a:extLst>
          </p:cNvPr>
          <p:cNvSpPr txBox="1"/>
          <p:nvPr/>
        </p:nvSpPr>
        <p:spPr>
          <a:xfrm>
            <a:off x="333309" y="3150339"/>
            <a:ext cx="8201091" cy="228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Have a Seat -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Place a chair in your bedroom so you can sit while getting dressed or putting shoes on. </a:t>
            </a:r>
          </a:p>
        </p:txBody>
      </p:sp>
      <p:pic>
        <p:nvPicPr>
          <p:cNvPr id="7170" name="Picture 2" descr="Senior Man In Chair Using Aid To Put On Shoe Stock Photo - Download Image  Now - Getting Dressed, Senior Adult, Shoehorn - iStock">
            <a:extLst>
              <a:ext uri="{FF2B5EF4-FFF2-40B4-BE49-F238E27FC236}">
                <a16:creationId xmlns:a16="http://schemas.microsoft.com/office/drawing/2014/main" id="{A9E90A37-1FF9-3765-86E0-7010CFBF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55" y="1869649"/>
            <a:ext cx="322897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EA0AC10-81B9-0B12-B7BA-B7C0B466D426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CEC82-ACDD-6395-6EAB-22B1A0574F14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F2282-BB39-8826-C413-1157D3BE54C2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EDEB1-71E1-3449-FE88-52299FB80EE1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44506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FC286-B737-44D4-BB6A-98E1F7C7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75F0F9-66E1-7964-9681-5B4F065B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A3DB22-1388-4B0C-5025-48F0EE11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51" y="257282"/>
            <a:ext cx="8201091" cy="1508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Rounded MT Bold" panose="020F0704030504030204" pitchFamily="34" charset="0"/>
              </a:rPr>
              <a:t>Make Your Home Safer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F3E86-2B9D-5B09-5E2C-49CFFF10C893}"/>
              </a:ext>
            </a:extLst>
          </p:cNvPr>
          <p:cNvSpPr txBox="1"/>
          <p:nvPr/>
        </p:nvSpPr>
        <p:spPr>
          <a:xfrm>
            <a:off x="345944" y="2848167"/>
            <a:ext cx="7713326" cy="3579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Store for Success.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Keep frequently used items between waist and shoulder height.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It is easier to access without the need for a stepstool or unsafe reaching.</a:t>
            </a:r>
          </a:p>
        </p:txBody>
      </p:sp>
      <p:pic>
        <p:nvPicPr>
          <p:cNvPr id="8196" name="Picture 4" descr="84,500+ Seniors Organizing Stock Photos, Pictures &amp; Royalty-Free Images -  iStock | Seniors organizing house, Seniors organizing home">
            <a:extLst>
              <a:ext uri="{FF2B5EF4-FFF2-40B4-BE49-F238E27FC236}">
                <a16:creationId xmlns:a16="http://schemas.microsoft.com/office/drawing/2014/main" id="{40EE1923-99D0-2A50-A529-729B58C9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3" y="1993526"/>
            <a:ext cx="4647650" cy="309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FC1C38-9D6B-454E-43A6-680696E9F220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3130C-DEC4-149A-DE86-D95FA4AE6F22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D838CF-D604-4EB9-C57B-F083D3AE74FF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74508-7A96-F6D3-A254-EBE1BECEA8BF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40368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BC39C-7265-6E2D-D96A-D3C0B6DA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050A14-2AB3-4B14-8018-6EAF2658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359" y="-67105"/>
            <a:ext cx="1701282" cy="22239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0379F10-063B-42C7-91E1-1D42653B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91" y="2411505"/>
            <a:ext cx="11108616" cy="1129553"/>
          </a:xfrm>
        </p:spPr>
        <p:txBody>
          <a:bodyPr/>
          <a:lstStyle/>
          <a:p>
            <a:r>
              <a:rPr lang="en-IN" sz="4000" b="1" dirty="0">
                <a:latin typeface="Arial Nova" panose="020B0504020202020204" pitchFamily="34" charset="0"/>
              </a:rPr>
              <a:t>“To care for those who once cared for us is the highest honour”</a:t>
            </a:r>
          </a:p>
        </p:txBody>
      </p:sp>
      <p:pic>
        <p:nvPicPr>
          <p:cNvPr id="4098" name="Picture 2" descr="New Research Reiterates the Amazing Power of Having a Senior Companion -  Companions For Seniors">
            <a:extLst>
              <a:ext uri="{FF2B5EF4-FFF2-40B4-BE49-F238E27FC236}">
                <a16:creationId xmlns:a16="http://schemas.microsoft.com/office/drawing/2014/main" id="{0B4FD772-3A97-30A5-FA4A-0CD1FA93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05" y="3541058"/>
            <a:ext cx="5616389" cy="3209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27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C3CB-AF28-2810-3FE2-26A8C5C7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E0C-990D-F55D-A7F5-D902A0E3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" y="2288355"/>
            <a:ext cx="11247120" cy="1739347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Ioa Bone &amp; Joint week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D1EFD-8045-0C87-73AE-EC4D4137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6599" y="-63235"/>
            <a:ext cx="1678801" cy="2194608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A747DE3-8444-11DF-1E89-2CD831F95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" y="3956084"/>
            <a:ext cx="11506200" cy="457200"/>
          </a:xfrm>
        </p:spPr>
        <p:txBody>
          <a:bodyPr/>
          <a:lstStyle/>
          <a:p>
            <a:r>
              <a:rPr lang="en-IN" dirty="0">
                <a:latin typeface="Berlin Sans FB" panose="020E0602020502020306" pitchFamily="34" charset="0"/>
              </a:rPr>
              <a:t>3</a:t>
            </a:r>
            <a:r>
              <a:rPr lang="en-IN" baseline="30000" dirty="0">
                <a:latin typeface="Berlin Sans FB" panose="020E0602020502020306" pitchFamily="34" charset="0"/>
              </a:rPr>
              <a:t>rd</a:t>
            </a:r>
            <a:r>
              <a:rPr lang="en-IN" dirty="0">
                <a:latin typeface="Berlin Sans FB" panose="020E0602020502020306" pitchFamily="34" charset="0"/>
              </a:rPr>
              <a:t> to 10</a:t>
            </a:r>
            <a:r>
              <a:rPr lang="en-IN" baseline="30000" dirty="0">
                <a:latin typeface="Berlin Sans FB" panose="020E0602020502020306" pitchFamily="34" charset="0"/>
              </a:rPr>
              <a:t>th</a:t>
            </a:r>
            <a:r>
              <a:rPr lang="en-IN" dirty="0">
                <a:latin typeface="Berlin Sans FB" panose="020E0602020502020306" pitchFamily="34" charset="0"/>
              </a:rPr>
              <a:t> August 2025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8E6ED2-058C-FB5D-7516-9A72D94A7DC4}"/>
              </a:ext>
            </a:extLst>
          </p:cNvPr>
          <p:cNvSpPr txBox="1">
            <a:spLocks/>
          </p:cNvSpPr>
          <p:nvPr/>
        </p:nvSpPr>
        <p:spPr>
          <a:xfrm>
            <a:off x="601979" y="4565391"/>
            <a:ext cx="11247120" cy="214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Presidential Theme</a:t>
            </a:r>
          </a:p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"Old is Gold : 360° Care for the Elderly”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 Ensuring Mobility, Dignity, and Longevity</a:t>
            </a:r>
          </a:p>
        </p:txBody>
      </p:sp>
    </p:spTree>
    <p:extLst>
      <p:ext uri="{BB962C8B-B14F-4D97-AF65-F5344CB8AC3E}">
        <p14:creationId xmlns:p14="http://schemas.microsoft.com/office/powerpoint/2010/main" val="288253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DB9C-E74E-C9E8-189A-D5C51B2F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derly Fall Prevention: Complete Action Plan | Griswold Care">
            <a:extLst>
              <a:ext uri="{FF2B5EF4-FFF2-40B4-BE49-F238E27FC236}">
                <a16:creationId xmlns:a16="http://schemas.microsoft.com/office/drawing/2014/main" id="{8D6B0F67-3DD1-667D-D66C-F5987926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5" y="1869649"/>
            <a:ext cx="7319237" cy="488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A696D-C621-BFA1-3832-D78BE157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" y="2684046"/>
            <a:ext cx="12126012" cy="263267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 Things You Can Do Today</a:t>
            </a:r>
            <a:b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Prevent a Fall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D886AB-A0E9-249A-941F-E52A4119BF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4AE640-F7BE-CD4E-C99F-9DD03FD8650C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DC32F-9CEB-1D04-DE67-8E46303D05F8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DFEC53-49AB-CA3D-1BC7-508AF5CE4754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50952-F08E-F011-2369-8C1C5CFDEE46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5485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0DF0B-FDA9-AEC8-7A93-B99A27F12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AAEB-1193-F551-76D2-D33CD224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27" y="239355"/>
            <a:ext cx="7908941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 Things You Can Do Today     to Prevent a Fall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22E9A4-00AF-AD5A-CD12-C359BECB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F6396-51AF-94F2-FB44-7CA814080733}"/>
              </a:ext>
            </a:extLst>
          </p:cNvPr>
          <p:cNvSpPr txBox="1"/>
          <p:nvPr/>
        </p:nvSpPr>
        <p:spPr>
          <a:xfrm>
            <a:off x="1417975" y="2682245"/>
            <a:ext cx="9356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  <a:ea typeface="Source Serif Pro" panose="02040603050405020204" pitchFamily="18" charset="0"/>
                <a:cs typeface="Times New Roman" panose="02020603050405020304" pitchFamily="18" charset="0"/>
              </a:rPr>
              <a:t>Every </a:t>
            </a:r>
            <a:r>
              <a:rPr lang="en-US" sz="3200" b="1" dirty="0">
                <a:latin typeface="Arial Rounded MT Bold" panose="020F0704030504030204" pitchFamily="34" charset="0"/>
                <a:ea typeface="Source Serif Pro" panose="02040603050405020204" pitchFamily="18" charset="0"/>
                <a:cs typeface="Times New Roman" panose="02020603050405020304" pitchFamily="18" charset="0"/>
              </a:rPr>
              <a:t>11 seconds</a:t>
            </a:r>
            <a:r>
              <a:rPr lang="en-US" sz="3200" dirty="0">
                <a:latin typeface="Arial Rounded MT Bold" panose="020F0704030504030204" pitchFamily="34" charset="0"/>
                <a:ea typeface="Source Serif Pro" panose="02040603050405020204" pitchFamily="18" charset="0"/>
                <a:cs typeface="Times New Roman" panose="02020603050405020304" pitchFamily="18" charset="0"/>
              </a:rPr>
              <a:t>, an older adult is seen in an emergency department for a fall-related injury. </a:t>
            </a:r>
            <a:r>
              <a:rPr lang="en-US" sz="3600" b="1" dirty="0">
                <a:latin typeface="Arial Rounded MT Bold" panose="020F0704030504030204" pitchFamily="34" charset="0"/>
                <a:ea typeface="Source Serif Pro" panose="02040603050405020204" pitchFamily="18" charset="0"/>
                <a:cs typeface="Times New Roman" panose="02020603050405020304" pitchFamily="18" charset="0"/>
              </a:rPr>
              <a:t>Many falls are preventable. </a:t>
            </a:r>
            <a:endParaRPr lang="en-US" sz="36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0133D-CEF7-0C53-C6EE-56DFDE9DAE28}"/>
              </a:ext>
            </a:extLst>
          </p:cNvPr>
          <p:cNvSpPr txBox="1"/>
          <p:nvPr/>
        </p:nvSpPr>
        <p:spPr>
          <a:xfrm>
            <a:off x="1094275" y="4988352"/>
            <a:ext cx="101243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CC00"/>
                </a:solidFill>
                <a:latin typeface="Arial Rounded MT Bold" panose="020F0704030504030204" pitchFamily="34" charset="0"/>
                <a:ea typeface="Source Serif Pro" panose="02040603050405020204" pitchFamily="18" charset="0"/>
                <a:cs typeface="Times New Roman" panose="02020603050405020304" pitchFamily="18" charset="0"/>
              </a:rPr>
              <a:t>Prevent falls with these easy tips!</a:t>
            </a:r>
            <a:endParaRPr lang="en-US" sz="4400" b="1" dirty="0">
              <a:solidFill>
                <a:srgbClr val="00CC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1D2CDB-C4B9-CEC8-66A6-2A6BB40CAE61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AFDED-AF25-DA69-5941-31014CEE0A5B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07F740-DAF9-0898-8E1E-1D731D440F44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BA946-821F-078B-3B4E-EB84188E25E7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8566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3788-8CE5-C7EB-26ED-BDC6DE453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27E0-B7B7-7C24-D069-9D42246D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27" y="239355"/>
            <a:ext cx="7908941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 Things You Can Do Today     to Prevent a Fall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84B2D0-D3C6-A09E-639C-78AC902C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C03F3-7F0E-3D48-E448-48A1E161EFAC}"/>
              </a:ext>
            </a:extLst>
          </p:cNvPr>
          <p:cNvSpPr txBox="1"/>
          <p:nvPr/>
        </p:nvSpPr>
        <p:spPr>
          <a:xfrm>
            <a:off x="1857227" y="2990237"/>
            <a:ext cx="8767113" cy="234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400" dirty="0">
                <a:latin typeface="Arial Rounded MT Bold" panose="020F0704030504030204" pitchFamily="34" charset="0"/>
              </a:rPr>
              <a:t>Find a Balance and Exercise Program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400" dirty="0">
                <a:latin typeface="Arial Rounded MT Bold" panose="020F0704030504030204" pitchFamily="34" charset="0"/>
              </a:rPr>
              <a:t>Talk to Your Family and Friends</a:t>
            </a:r>
            <a:endParaRPr lang="en-US" sz="3400" dirty="0">
              <a:latin typeface="Arial Rounded MT Bold" panose="020F0704030504030204" pitchFamily="34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400" dirty="0">
                <a:latin typeface="Arial Rounded MT Bold" panose="020F0704030504030204" pitchFamily="34" charset="0"/>
              </a:rPr>
              <a:t>Talk to Your Doctor About Falls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8764F0-422F-8823-4EE5-4423E51C9FB7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7CC6E-1CC3-6FD7-9241-EB82217655DF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336C51-08F8-C21D-8AC1-1750DD09B2CB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43585-15CF-0C9D-F9DE-AB675A460E93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149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4D76-08D6-4295-8B2E-448185D5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70CC-672E-774A-FBE9-29CFDBBA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27" y="239355"/>
            <a:ext cx="7908941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6 Things You Can Do Today     to Prevent a Fall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D3B16-BAEA-FD48-1797-20E5513851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BD82C-6891-1061-F846-A5DB2603F2DC}"/>
              </a:ext>
            </a:extLst>
          </p:cNvPr>
          <p:cNvSpPr txBox="1"/>
          <p:nvPr/>
        </p:nvSpPr>
        <p:spPr>
          <a:xfrm>
            <a:off x="251381" y="2873696"/>
            <a:ext cx="11689237" cy="234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Arial Rounded MT Bold" panose="020F0704030504030204" pitchFamily="34" charset="0"/>
              </a:rPr>
              <a:t>4. Review Medications with Your Doctor or Pharmacist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Arial Rounded MT Bold" panose="020F0704030504030204" pitchFamily="34" charset="0"/>
              </a:rPr>
              <a:t>5. Take Care of Your Vision and Hearing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Arial Rounded MT Bold" panose="020F0704030504030204" pitchFamily="34" charset="0"/>
              </a:rPr>
              <a:t>6. Make Your Home Safer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8268F3-8F2E-2309-FD97-B01CBFA4C1D6}"/>
              </a:ext>
            </a:extLst>
          </p:cNvPr>
          <p:cNvSpPr/>
          <p:nvPr/>
        </p:nvSpPr>
        <p:spPr>
          <a:xfrm>
            <a:off x="11191545" y="9125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4B12D-4446-E342-88D0-3FB3670405EC}"/>
              </a:ext>
            </a:extLst>
          </p:cNvPr>
          <p:cNvSpPr txBox="1"/>
          <p:nvPr/>
        </p:nvSpPr>
        <p:spPr>
          <a:xfrm>
            <a:off x="11336419" y="410733"/>
            <a:ext cx="61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LOGO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08806-798C-473F-FF7F-1253D608C911}"/>
              </a:ext>
            </a:extLst>
          </p:cNvPr>
          <p:cNvSpPr/>
          <p:nvPr/>
        </p:nvSpPr>
        <p:spPr>
          <a:xfrm>
            <a:off x="11210399" y="1068765"/>
            <a:ext cx="865338" cy="9775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9355E-F924-2087-5E02-C322321198E7}"/>
              </a:ext>
            </a:extLst>
          </p:cNvPr>
          <p:cNvSpPr txBox="1"/>
          <p:nvPr/>
        </p:nvSpPr>
        <p:spPr>
          <a:xfrm>
            <a:off x="11270157" y="1435886"/>
            <a:ext cx="70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138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388</TotalTime>
  <Words>1880</Words>
  <Application>Microsoft Office PowerPoint</Application>
  <PresentationFormat>Widescreen</PresentationFormat>
  <Paragraphs>380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Algerian</vt:lpstr>
      <vt:lpstr>Arial</vt:lpstr>
      <vt:lpstr>Arial Nova</vt:lpstr>
      <vt:lpstr>Arial Rounded MT Bold</vt:lpstr>
      <vt:lpstr>Berlin Sans FB</vt:lpstr>
      <vt:lpstr>Bradley Hand ITC</vt:lpstr>
      <vt:lpstr>Corbel</vt:lpstr>
      <vt:lpstr>Times New Roman</vt:lpstr>
      <vt:lpstr>Wingdings</vt:lpstr>
      <vt:lpstr>Banded</vt:lpstr>
      <vt:lpstr>Ioa Bone &amp; Joint week 2025</vt:lpstr>
      <vt:lpstr>Team IOA CSRC 2025</vt:lpstr>
      <vt:lpstr>Initiative of IOA CSRC 2025</vt:lpstr>
      <vt:lpstr>Bone &amp; Joint Week 2025 3rd August - 10th August  Bone &amp; Joint Day 2025 4th August</vt:lpstr>
      <vt:lpstr>Fall Prevention</vt:lpstr>
      <vt:lpstr>6 Things You Can Do Today to Prevent a Fall </vt:lpstr>
      <vt:lpstr>6 Things You Can Do Today     to Prevent a Fall </vt:lpstr>
      <vt:lpstr>6 Things You Can Do Today     to Prevent a Fall </vt:lpstr>
      <vt:lpstr>6 Things You Can Do Today     to Prevent a Fall </vt:lpstr>
      <vt:lpstr>Find a Balance and Exercise Program</vt:lpstr>
      <vt:lpstr>Find a Balance and Exercise Program</vt:lpstr>
      <vt:lpstr>Find a Balance and Exercise Program</vt:lpstr>
      <vt:lpstr>Talk to Your Family and Friends</vt:lpstr>
      <vt:lpstr>Talk to Your Family and Friends</vt:lpstr>
      <vt:lpstr>Talk to Your Family and Friends</vt:lpstr>
      <vt:lpstr>Talk to Your Family and Friends</vt:lpstr>
      <vt:lpstr>Talk to Your Family and Friends</vt:lpstr>
      <vt:lpstr>Talk to Your Family and Friends</vt:lpstr>
      <vt:lpstr>Talk to Your Family and Friends</vt:lpstr>
      <vt:lpstr>Talk to Your doctor</vt:lpstr>
      <vt:lpstr>Talk to Your doctor</vt:lpstr>
      <vt:lpstr>Talk to Your doctor</vt:lpstr>
      <vt:lpstr>Talk to Your doctor</vt:lpstr>
      <vt:lpstr>Talk to Your doctor</vt:lpstr>
      <vt:lpstr>Talk to Your doctor</vt:lpstr>
      <vt:lpstr>Talk to Your doctor</vt:lpstr>
      <vt:lpstr>Talk to Your doctor</vt:lpstr>
      <vt:lpstr>Review Medications</vt:lpstr>
      <vt:lpstr>Review Medications</vt:lpstr>
      <vt:lpstr>Review Medications</vt:lpstr>
      <vt:lpstr>Review Medications</vt:lpstr>
      <vt:lpstr>Review Medications</vt:lpstr>
      <vt:lpstr>Review Medications</vt:lpstr>
      <vt:lpstr>Review Medications</vt:lpstr>
      <vt:lpstr>Review Medications</vt:lpstr>
      <vt:lpstr>Review Medications</vt:lpstr>
      <vt:lpstr>Take Care of Your Vision and Hearing</vt:lpstr>
      <vt:lpstr>Take Care of Your Vision and Hearing</vt:lpstr>
      <vt:lpstr>Take Care of Your Vision and Hearing</vt:lpstr>
      <vt:lpstr>Take Care of Your Vision and Hearing</vt:lpstr>
      <vt:lpstr>Take Care of Your Vision and Hearing</vt:lpstr>
      <vt:lpstr>Take Care of Your Vision and Hearing</vt:lpstr>
      <vt:lpstr>Take Care of Your Vision and Hearing</vt:lpstr>
      <vt:lpstr>Take Care of Your Vision and Hearing</vt:lpstr>
      <vt:lpstr>Make Your Home Safer</vt:lpstr>
      <vt:lpstr>Make Your Home Safer</vt:lpstr>
      <vt:lpstr>Make Your Home Safer</vt:lpstr>
      <vt:lpstr>Make Your Home Safer</vt:lpstr>
      <vt:lpstr>Make Your Home Safer</vt:lpstr>
      <vt:lpstr>Make Your Home Safer</vt:lpstr>
      <vt:lpstr>Make Your Home Safer</vt:lpstr>
      <vt:lpstr>“To care for those who once cared for us is the highest honour”</vt:lpstr>
      <vt:lpstr>Ioa Bone &amp; Joint week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Bharath Raju G</dc:creator>
  <cp:lastModifiedBy>Bharath Raju G</cp:lastModifiedBy>
  <cp:revision>41</cp:revision>
  <dcterms:created xsi:type="dcterms:W3CDTF">2025-06-25T13:12:14Z</dcterms:created>
  <dcterms:modified xsi:type="dcterms:W3CDTF">2025-07-18T12:43:04Z</dcterms:modified>
</cp:coreProperties>
</file>