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3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8400"/>
    <a:srgbClr val="FFB34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9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23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7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4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33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412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8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30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1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9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8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29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E9C6CC48-5C66-E1B8-00A4-41645DE57E60}"/>
              </a:ext>
            </a:extLst>
          </p:cNvPr>
          <p:cNvSpPr txBox="1"/>
          <p:nvPr/>
        </p:nvSpPr>
        <p:spPr>
          <a:xfrm>
            <a:off x="0" y="5701118"/>
            <a:ext cx="12192000" cy="985413"/>
          </a:xfrm>
          <a:prstGeom prst="rect">
            <a:avLst/>
          </a:prstGeom>
          <a:solidFill>
            <a:srgbClr val="DE8400"/>
          </a:solidFill>
          <a:ln>
            <a:solidFill>
              <a:schemeClr val="tx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6476BE-2A68-479D-733A-FA64709FAD6E}"/>
              </a:ext>
            </a:extLst>
          </p:cNvPr>
          <p:cNvSpPr txBox="1"/>
          <p:nvPr/>
        </p:nvSpPr>
        <p:spPr>
          <a:xfrm>
            <a:off x="0" y="3613749"/>
            <a:ext cx="12192000" cy="985413"/>
          </a:xfrm>
          <a:prstGeom prst="rect">
            <a:avLst/>
          </a:prstGeom>
          <a:solidFill>
            <a:srgbClr val="DE8400"/>
          </a:solidFill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7A9C46-48CC-8DDB-0BF2-CB48A72BA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0080" y="2716981"/>
            <a:ext cx="7491840" cy="76953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cap="none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- 10</a:t>
            </a:r>
            <a:r>
              <a:rPr lang="en-US" sz="2400" b="1" cap="none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August 2025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45A30A-CEAC-B46F-5CD6-9E5D3637FC6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091" b="91584" l="9841" r="89870">
                        <a14:foregroundMark x1="33140" y1="10078" x2="56585" y2="9192"/>
                        <a14:foregroundMark x1="56585" y1="9192" x2="35311" y2="10299"/>
                        <a14:foregroundMark x1="89580" y1="29790" x2="89291" y2="61683"/>
                        <a14:foregroundMark x1="29378" y1="77519" x2="52967" y2="80509"/>
                        <a14:foregroundMark x1="52967" y1="80509" x2="65123" y2="79845"/>
                        <a14:foregroundMark x1="65123" y1="79845" x2="71780" y2="77187"/>
                        <a14:foregroundMark x1="20550" y1="83610" x2="57742" y2="87043"/>
                        <a14:foregroundMark x1="57742" y1="87043" x2="69030" y2="86932"/>
                        <a14:foregroundMark x1="69030" y1="86932" x2="79161" y2="84053"/>
                        <a14:foregroundMark x1="79161" y1="84053" x2="79450" y2="84053"/>
                        <a14:foregroundMark x1="41389" y1="91584" x2="52533" y2="91805"/>
                        <a14:foregroundMark x1="52533" y1="91805" x2="65991" y2="91030"/>
                        <a14:foregroundMark x1="9841" y1="30011" x2="10130" y2="59136"/>
                        <a14:foregroundMark x1="60781" y1="6091" x2="38640" y2="6312"/>
                        <a14:foregroundMark x1="38061" y1="37320" x2="35890" y2="56257"/>
                        <a14:foregroundMark x1="35890" y1="56257" x2="39219" y2="64563"/>
                        <a14:foregroundMark x1="39219" y1="64563" x2="39219" y2="67553"/>
                        <a14:foregroundMark x1="25181" y1="38317" x2="24457" y2="57143"/>
                        <a14:foregroundMark x1="24457" y1="57143" x2="29088" y2="67885"/>
                        <a14:foregroundMark x1="60058" y1="36877" x2="64110" y2="54707"/>
                        <a14:foregroundMark x1="64110" y1="54707" x2="61650" y2="66445"/>
                        <a14:foregroundMark x1="73951" y1="44186" x2="73661" y2="657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91255"/>
            <a:ext cx="1395155" cy="182381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FDC3C67-DDFF-E3FF-CFCD-1FC2C2DD941A}"/>
              </a:ext>
            </a:extLst>
          </p:cNvPr>
          <p:cNvSpPr txBox="1">
            <a:spLocks/>
          </p:cNvSpPr>
          <p:nvPr/>
        </p:nvSpPr>
        <p:spPr>
          <a:xfrm>
            <a:off x="2397643" y="91255"/>
            <a:ext cx="7396714" cy="1295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latin typeface="Algerian" panose="04020705040A02060702" pitchFamily="82" charset="0"/>
              </a:rPr>
              <a:t>Ioa Bone &amp; Joint day 2025</a:t>
            </a:r>
          </a:p>
          <a:p>
            <a:pPr algn="ctr">
              <a:lnSpc>
                <a:spcPct val="100000"/>
              </a:lnSpc>
            </a:pPr>
            <a:r>
              <a:rPr lang="en-I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IN" sz="3000" b="1" cap="non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IN" sz="30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ugust</a:t>
            </a:r>
            <a:r>
              <a:rPr lang="en-I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2025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60C891-A2EF-0AE6-E00A-36471597674A}"/>
              </a:ext>
            </a:extLst>
          </p:cNvPr>
          <p:cNvSpPr/>
          <p:nvPr/>
        </p:nvSpPr>
        <p:spPr>
          <a:xfrm>
            <a:off x="11191545" y="91255"/>
            <a:ext cx="865338" cy="97751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DC43A7-8304-D579-5466-CFFB58CAA728}"/>
              </a:ext>
            </a:extLst>
          </p:cNvPr>
          <p:cNvSpPr txBox="1"/>
          <p:nvPr/>
        </p:nvSpPr>
        <p:spPr>
          <a:xfrm>
            <a:off x="11329915" y="458376"/>
            <a:ext cx="613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LOGO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E0E38BB-4883-3D27-9F77-FB55965525C0}"/>
              </a:ext>
            </a:extLst>
          </p:cNvPr>
          <p:cNvSpPr/>
          <p:nvPr/>
        </p:nvSpPr>
        <p:spPr>
          <a:xfrm>
            <a:off x="11210399" y="1068765"/>
            <a:ext cx="865338" cy="97751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ABBC9B-0855-4190-558C-D8AEB99A3EFB}"/>
              </a:ext>
            </a:extLst>
          </p:cNvPr>
          <p:cNvSpPr txBox="1"/>
          <p:nvPr/>
        </p:nvSpPr>
        <p:spPr>
          <a:xfrm>
            <a:off x="11270157" y="1435886"/>
            <a:ext cx="708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DISTRICT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BE65D57-34B0-49CB-EE06-9FEBCE6B59CB}"/>
              </a:ext>
            </a:extLst>
          </p:cNvPr>
          <p:cNvSpPr txBox="1">
            <a:spLocks/>
          </p:cNvSpPr>
          <p:nvPr/>
        </p:nvSpPr>
        <p:spPr>
          <a:xfrm>
            <a:off x="472440" y="1130815"/>
            <a:ext cx="11247120" cy="18090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kern="1200" cap="all" spc="1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IN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Arial" panose="020B0604020202020204" pitchFamily="34" charset="0"/>
              </a:rPr>
              <a:t>Presidential Theme</a:t>
            </a:r>
          </a:p>
          <a:p>
            <a:pPr>
              <a:lnSpc>
                <a:spcPct val="150000"/>
              </a:lnSpc>
            </a:pPr>
            <a:r>
              <a:rPr lang="en-IN" sz="2800" b="1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"Old is Gold : 360° Care for the Elderly”</a:t>
            </a:r>
          </a:p>
          <a:p>
            <a:pPr>
              <a:lnSpc>
                <a:spcPct val="100000"/>
              </a:lnSpc>
            </a:pPr>
            <a:r>
              <a:rPr lang="en-IN" sz="2400" u="sng" dirty="0">
                <a:latin typeface="Arial" panose="020B0604020202020204" pitchFamily="34" charset="0"/>
                <a:cs typeface="Arial" panose="020B0604020202020204" pitchFamily="34" charset="0"/>
              </a:rPr>
              <a:t>Ensuring Mobility, Dignity, and Longevity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6A296A-0D77-4AD1-189E-C15BEFC84184}"/>
              </a:ext>
            </a:extLst>
          </p:cNvPr>
          <p:cNvSpPr txBox="1"/>
          <p:nvPr/>
        </p:nvSpPr>
        <p:spPr>
          <a:xfrm>
            <a:off x="990714" y="3747285"/>
            <a:ext cx="1878434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Anup Agrawal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IOA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F73876-3840-4985-9158-F4A63E38BAFF}"/>
              </a:ext>
            </a:extLst>
          </p:cNvPr>
          <p:cNvSpPr txBox="1"/>
          <p:nvPr/>
        </p:nvSpPr>
        <p:spPr>
          <a:xfrm>
            <a:off x="3681045" y="3773607"/>
            <a:ext cx="1781154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Ajit Shinde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IOA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576170-8888-D0C2-884B-F0196238C01E}"/>
              </a:ext>
            </a:extLst>
          </p:cNvPr>
          <p:cNvSpPr txBox="1"/>
          <p:nvPr/>
        </p:nvSpPr>
        <p:spPr>
          <a:xfrm>
            <a:off x="6272802" y="3779617"/>
            <a:ext cx="1932539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Navin Thakkar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Elect IOA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63A725-BCC9-1B7B-1F3C-7856A790688F}"/>
              </a:ext>
            </a:extLst>
          </p:cNvPr>
          <p:cNvSpPr txBox="1"/>
          <p:nvPr/>
        </p:nvSpPr>
        <p:spPr>
          <a:xfrm>
            <a:off x="9015944" y="3749961"/>
            <a:ext cx="2175601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Rajeev Raman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Secretary General  IOA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554279-D975-E135-BAF9-C1EA14DF23D5}"/>
              </a:ext>
            </a:extLst>
          </p:cNvPr>
          <p:cNvSpPr txBox="1"/>
          <p:nvPr/>
        </p:nvSpPr>
        <p:spPr>
          <a:xfrm>
            <a:off x="192830" y="4811252"/>
            <a:ext cx="2098648" cy="646986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Bharath Raju G.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Chairman, CSRC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D58EED-5413-81CC-E550-795EE58D0D17}"/>
              </a:ext>
            </a:extLst>
          </p:cNvPr>
          <p:cNvSpPr txBox="1"/>
          <p:nvPr/>
        </p:nvSpPr>
        <p:spPr>
          <a:xfrm>
            <a:off x="2466331" y="4813914"/>
            <a:ext cx="2608500" cy="646986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Abhijeet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Wahegaonkar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Member, CSRC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1939CE-4312-B0D7-3ABB-2BC2B5E46790}"/>
              </a:ext>
            </a:extLst>
          </p:cNvPr>
          <p:cNvSpPr txBox="1"/>
          <p:nvPr/>
        </p:nvSpPr>
        <p:spPr>
          <a:xfrm>
            <a:off x="5248847" y="4813914"/>
            <a:ext cx="2249519" cy="646986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Gaur Gautam Kar</a:t>
            </a:r>
            <a:endParaRPr lang="en-I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Member, CSRC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C3AF1A-F619-64F1-876D-5F0CCE3761F9}"/>
              </a:ext>
            </a:extLst>
          </p:cNvPr>
          <p:cNvSpPr txBox="1"/>
          <p:nvPr/>
        </p:nvSpPr>
        <p:spPr>
          <a:xfrm>
            <a:off x="7642931" y="4813914"/>
            <a:ext cx="1985971" cy="646986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Puneet Agrawal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Member, CSRC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3DE9E5-6872-5E2F-308D-7847C3A0DADC}"/>
              </a:ext>
            </a:extLst>
          </p:cNvPr>
          <p:cNvSpPr txBox="1"/>
          <p:nvPr/>
        </p:nvSpPr>
        <p:spPr>
          <a:xfrm>
            <a:off x="9807364" y="4811252"/>
            <a:ext cx="2249519" cy="646986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Rajveer S.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Bajoria</a:t>
            </a:r>
            <a:endParaRPr lang="en-I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Member, CSRC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25F6937-0C87-9236-21EB-86E529C43602}"/>
              </a:ext>
            </a:extLst>
          </p:cNvPr>
          <p:cNvSpPr txBox="1"/>
          <p:nvPr/>
        </p:nvSpPr>
        <p:spPr>
          <a:xfrm>
            <a:off x="1202957" y="5870331"/>
            <a:ext cx="1781154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President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A39CBC-BCAE-23B3-46A8-629F2BFC2BC0}"/>
              </a:ext>
            </a:extLst>
          </p:cNvPr>
          <p:cNvSpPr txBox="1"/>
          <p:nvPr/>
        </p:nvSpPr>
        <p:spPr>
          <a:xfrm>
            <a:off x="3236896" y="5870332"/>
            <a:ext cx="1982903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President Elect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DE51FC1-2DC6-3121-4958-34C4AC2B1707}"/>
              </a:ext>
            </a:extLst>
          </p:cNvPr>
          <p:cNvSpPr txBox="1"/>
          <p:nvPr/>
        </p:nvSpPr>
        <p:spPr>
          <a:xfrm>
            <a:off x="5472584" y="5890799"/>
            <a:ext cx="1781154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Secretary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6C5851-FF68-164C-F7CA-DC7B55E3A043}"/>
              </a:ext>
            </a:extLst>
          </p:cNvPr>
          <p:cNvSpPr txBox="1"/>
          <p:nvPr/>
        </p:nvSpPr>
        <p:spPr>
          <a:xfrm>
            <a:off x="7506523" y="5890799"/>
            <a:ext cx="1781154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District President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655124-F419-8E4B-C2AE-77DDAB6F5FEF}"/>
              </a:ext>
            </a:extLst>
          </p:cNvPr>
          <p:cNvSpPr txBox="1"/>
          <p:nvPr/>
        </p:nvSpPr>
        <p:spPr>
          <a:xfrm>
            <a:off x="9540462" y="5890799"/>
            <a:ext cx="1781154" cy="646986"/>
          </a:xfrm>
          <a:prstGeom prst="roundRect">
            <a:avLst/>
          </a:prstGeom>
          <a:noFill/>
          <a:ln w="28575">
            <a:solidFill>
              <a:schemeClr val="tx2">
                <a:lumMod val="25000"/>
              </a:schemeClr>
            </a:solidFill>
          </a:ln>
          <a:effectLst>
            <a:softEdge rad="127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District Secretary</a:t>
            </a:r>
          </a:p>
        </p:txBody>
      </p:sp>
    </p:spTree>
    <p:extLst>
      <p:ext uri="{BB962C8B-B14F-4D97-AF65-F5344CB8AC3E}">
        <p14:creationId xmlns:p14="http://schemas.microsoft.com/office/powerpoint/2010/main" val="284768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254</TotalTime>
  <Words>117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Corbel</vt:lpstr>
      <vt:lpstr>Times New Roman</vt:lpstr>
      <vt:lpstr>Wingdings</vt:lpstr>
      <vt:lpstr>Banded</vt:lpstr>
      <vt:lpstr>3rd - 10th August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Bharath Raju G</dc:creator>
  <cp:lastModifiedBy>Bharath Raju G</cp:lastModifiedBy>
  <cp:revision>19</cp:revision>
  <dcterms:created xsi:type="dcterms:W3CDTF">2025-06-25T13:12:14Z</dcterms:created>
  <dcterms:modified xsi:type="dcterms:W3CDTF">2025-07-14T15:42:14Z</dcterms:modified>
</cp:coreProperties>
</file>